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4"/>
  </p:sldMasterIdLst>
  <p:notesMasterIdLst>
    <p:notesMasterId r:id="rId45"/>
  </p:notesMasterIdLst>
  <p:handoutMasterIdLst>
    <p:handoutMasterId r:id="rId46"/>
  </p:handoutMasterIdLst>
  <p:sldIdLst>
    <p:sldId id="4127" r:id="rId5"/>
    <p:sldId id="4145" r:id="rId6"/>
    <p:sldId id="4160" r:id="rId7"/>
    <p:sldId id="4130" r:id="rId8"/>
    <p:sldId id="4161" r:id="rId9"/>
    <p:sldId id="4162" r:id="rId10"/>
    <p:sldId id="4165" r:id="rId11"/>
    <p:sldId id="4163" r:id="rId12"/>
    <p:sldId id="4166" r:id="rId13"/>
    <p:sldId id="4194" r:id="rId14"/>
    <p:sldId id="4193" r:id="rId15"/>
    <p:sldId id="4168" r:id="rId16"/>
    <p:sldId id="4169" r:id="rId17"/>
    <p:sldId id="4170" r:id="rId18"/>
    <p:sldId id="4171" r:id="rId19"/>
    <p:sldId id="4172" r:id="rId20"/>
    <p:sldId id="4173" r:id="rId21"/>
    <p:sldId id="4195" r:id="rId22"/>
    <p:sldId id="4174" r:id="rId23"/>
    <p:sldId id="4175" r:id="rId24"/>
    <p:sldId id="4176" r:id="rId25"/>
    <p:sldId id="4177" r:id="rId26"/>
    <p:sldId id="4178" r:id="rId27"/>
    <p:sldId id="4179" r:id="rId28"/>
    <p:sldId id="4180" r:id="rId29"/>
    <p:sldId id="4181" r:id="rId30"/>
    <p:sldId id="4196" r:id="rId31"/>
    <p:sldId id="4183" r:id="rId32"/>
    <p:sldId id="4182" r:id="rId33"/>
    <p:sldId id="4184" r:id="rId34"/>
    <p:sldId id="4185" r:id="rId35"/>
    <p:sldId id="4187" r:id="rId36"/>
    <p:sldId id="4186" r:id="rId37"/>
    <p:sldId id="4131" r:id="rId38"/>
    <p:sldId id="4192" r:id="rId39"/>
    <p:sldId id="4188" r:id="rId40"/>
    <p:sldId id="4189" r:id="rId41"/>
    <p:sldId id="4190" r:id="rId42"/>
    <p:sldId id="4191" r:id="rId43"/>
    <p:sldId id="4129" r:id="rId44"/>
  </p:sldIdLst>
  <p:sldSz cx="12192000" cy="6858000"/>
  <p:notesSz cx="6858000" cy="9144000"/>
  <p:custDataLst>
    <p:tags r:id="rId47"/>
  </p:custDataLst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Chrois" initials="LC" lastIdx="30" clrIdx="0">
    <p:extLst>
      <p:ext uri="{19B8F6BF-5375-455C-9EA6-DF929625EA0E}">
        <p15:presenceInfo xmlns:p15="http://schemas.microsoft.com/office/powerpoint/2012/main" userId="3ee1608269410e27" providerId="Windows Live"/>
      </p:ext>
    </p:extLst>
  </p:cmAuthor>
  <p:cmAuthor id="2" name="Jens Olivarius" initials="JO" lastIdx="15" clrIdx="1">
    <p:extLst>
      <p:ext uri="{19B8F6BF-5375-455C-9EA6-DF929625EA0E}">
        <p15:presenceInfo xmlns:p15="http://schemas.microsoft.com/office/powerpoint/2012/main" userId="S::joli@stibosystems.com::a4895f1c-516c-4659-9950-b0046b746955" providerId="AD"/>
      </p:ext>
    </p:extLst>
  </p:cmAuthor>
  <p:cmAuthor id="3" name="Guest User" initials="GU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DC0"/>
    <a:srgbClr val="0B5C5F"/>
    <a:srgbClr val="D9D7D4"/>
    <a:srgbClr val="404040"/>
    <a:srgbClr val="63646C"/>
    <a:srgbClr val="F36C41"/>
    <a:srgbClr val="F1F1F3"/>
    <a:srgbClr val="FFFFFF"/>
    <a:srgbClr val="86A088"/>
    <a:srgbClr val="FEF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166F-5210-3A4E-8116-082C7AD8A275}" v="2" dt="2021-06-08T11:40:08.807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6327" autoAdjust="0"/>
  </p:normalViewPr>
  <p:slideViewPr>
    <p:cSldViewPr snapToGrid="0" snapToObjects="1">
      <p:cViewPr varScale="1">
        <p:scale>
          <a:sx n="63" d="100"/>
          <a:sy n="63" d="100"/>
        </p:scale>
        <p:origin x="68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084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5E1632-41C8-4D6B-9ABB-1856BBFD8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B2122-F37F-4913-83B6-553360A4D7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60A7-7C71-4A58-A8EB-CE50545E1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0C19F-1366-42AB-81B5-83F9ECE9CF7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674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7710B-F935-D94A-91A6-96ADCCCF91A3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CEA06-FF68-C54F-8FC7-D181DEBB3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4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2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069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82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2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72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070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577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97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978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014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83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98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514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251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286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945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362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930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267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063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937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6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858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92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912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77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437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73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76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6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2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492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34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38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67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7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3E074C7-EF2A-48E3-B969-25A9F68CA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B58D5BA-940B-4707-8578-7C6D72953AEC}"/>
              </a:ext>
            </a:extLst>
          </p:cNvPr>
          <p:cNvSpPr/>
          <p:nvPr userDrawn="1"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pic>
        <p:nvPicPr>
          <p:cNvPr id="6" name="Picture 5" descr="A sunset over a body of water&#10;&#10;Description automatically generated">
            <a:extLst>
              <a:ext uri="{FF2B5EF4-FFF2-40B4-BE49-F238E27FC236}">
                <a16:creationId xmlns:a16="http://schemas.microsoft.com/office/drawing/2014/main" id="{3C222C02-59DF-45B0-9BE1-CE99946AE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E436F47-79BB-4CE3-9CAD-9AE28B647C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485621A-A9C6-4A99-89E1-DB0C30830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DCB947-4D75-4E1D-956E-D7D9F1D8A85F}"/>
              </a:ext>
            </a:extLst>
          </p:cNvPr>
          <p:cNvSpPr/>
          <p:nvPr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1310-7753-924A-934E-7AEC0E850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75" y="4574697"/>
            <a:ext cx="5438776" cy="762000"/>
          </a:xfrm>
          <a:prstGeom prst="rect">
            <a:avLst/>
          </a:prstGeom>
          <a:noFill/>
        </p:spPr>
        <p:txBody>
          <a:bodyPr lIns="0" tIns="10800" rIns="0" bIns="0" anchor="t"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07697"/>
            <a:ext cx="5441949" cy="2473803"/>
          </a:xfrm>
          <a:prstGeom prst="rect">
            <a:avLst/>
          </a:prstGeom>
          <a:noFill/>
        </p:spPr>
        <p:txBody>
          <a:bodyPr lIns="0" tIns="0" bIns="50400" anchor="b">
            <a:norm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6" name="Graphic 1">
            <a:extLst>
              <a:ext uri="{FF2B5EF4-FFF2-40B4-BE49-F238E27FC236}">
                <a16:creationId xmlns:a16="http://schemas.microsoft.com/office/drawing/2014/main" id="{CF1E9C70-36FB-464A-9BC7-C6DC6A32CD35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10AB18-BBCF-4C8C-8BDF-4C9ACD66C74F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1BCA3D1-D47C-4D4D-841C-D0E83CB8D00F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A5C33F6-D7C6-4F30-8867-A4648C9B820B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2535BA-E1D0-4B90-AA50-0B4FD835D93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21D555-2831-433B-AF22-0BE92F91FEA5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B30559-1060-4843-8A44-A42AD2F9CFD6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D2E025-6815-46D7-AB1D-A3DE4CC768A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3CA371-6C7E-48A3-8313-EE54E15872A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2755B2C-8BE5-43AC-B233-AD3FE8D719E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A38047C-B804-496E-BFCC-10C5210837D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01B1D0F-3F03-4C1D-9B72-32561DD0F569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3C6C62E-B949-4482-940A-3E78198EFC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C7B4F59-1790-4495-ADCC-BC2CD73815EC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6A90EAB-0968-46FE-B9C0-4190A35CDDF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E446020-6C47-49DB-85EE-F664CE6D85F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5B35234-4730-4172-A52D-53B1601DD78D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90BF1-3F1D-424C-8552-29EB59AF025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24AB71-4CD5-4F8C-85CC-2EB060D951EB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3495877-C16F-4262-9683-927233979E74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76C990-1109-4006-A0FD-45536CAB415D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303C60-C08B-4A84-8939-97967FBA7DC0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BD3BC3-F225-423C-8553-A6A04D7E7BD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4D030BF-2B01-49DA-BAEE-AB93A2295E4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AF9ED96-45FE-44A2-B138-517498FC1E76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B4CEEA-F67D-4457-8D3A-02D5DD37A279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F993DF9-371D-4D65-9B75-9285A9CABDD4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DDC6B4F-81BC-4477-8019-C7C5CE4AE25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589EBC-5143-40C1-A2F0-B469E0CE4ADB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16AA927-7023-4713-AA45-53CFF0CEC16B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26F674-6C55-4557-9C28-57417DE63F49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22DE9D7-1C22-483D-8932-EF0AEECE1BF9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131A341-539C-4D94-8CDA-3A23CB935FBF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CD3C9A-671F-4603-9A2E-510006AB2562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E6FAC-6BA1-4D41-9B86-43BB7DE5C75E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4" name="Picture 4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758DEBC-3AE6-489A-A3C2-8742C7158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102CE2B-C7EE-4986-881E-CEC99F1627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grpSp>
        <p:nvGrpSpPr>
          <p:cNvPr id="82" name="Graphic 1">
            <a:extLst>
              <a:ext uri="{FF2B5EF4-FFF2-40B4-BE49-F238E27FC236}">
                <a16:creationId xmlns:a16="http://schemas.microsoft.com/office/drawing/2014/main" id="{2A15E655-EEE5-4A8B-9D82-0D6FA0BC5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695CE2B-C811-48DE-B42B-9EF694D9A6C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33D163-7CDB-4709-BA52-1AA2177FED6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57E7302-B8A6-4265-AE52-95F3E321EFBF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5D874E-E26B-455D-8F10-9215BCFE1D8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BDD844E-5E72-4DA9-B7BA-5BE21FB9CD0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458E8F0-68FC-42E0-9F5A-699BBECA55A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103DEAC-83D3-4BE9-802B-311CC8ADFAB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C7E68FE-4BFC-4515-98BB-8CF23987B1B2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B832834-94DA-4B1E-A48F-D2F40ADF6EBA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47C3446-723E-4EF3-8312-3EE6B762536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15293CA-8EA6-47EE-8E5D-95225E9F2AA5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997C60B-224D-4018-94AB-412771F30E5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5CE6EDD-5ABC-4B39-8877-0AF54C51C5DF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6709E6E-01A8-4BFB-9776-54FD6C2F36A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2D5F9E-22D3-4417-AF2F-CB0B9A8EE597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87B7F50-C9A6-4970-9344-DD66EB5F5EA4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82FED6-9C63-4E62-B9D4-08A5D54D7120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9CF26A2-3A85-432D-8492-82FFEA7D4291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B9D80AC-351B-4D27-89CC-9C51150DC49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359C221-0C31-4836-8E87-0DB617883470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720A7C2-387E-4923-9FF1-3BCCE8ADDE0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5A54F1-9BB9-41EF-B824-587FE30DB25D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48252E4-E230-4E95-8BAF-06A09F2DF16C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6295B1-8DF1-4DEB-84EE-95FE9B5BDE7B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06674B3-D6FB-4189-A97E-C69DA4C5BF0F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692E11C-CF20-4828-AF01-C52F77224D5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3682CDA-D305-45EB-B472-32F56143D22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3E1321-C8B9-42B1-BE4F-BCD4171336F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B5D82C-F32C-4B28-97DC-B9EEE8B00737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22FEA65-F929-415F-B289-C6B08DB1E74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67166D5-8CA0-4728-B56B-892A954169CF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311B223-685C-4F30-A621-AC5BDEBA7FF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126D172-807A-4948-B7FB-4699DEA2C973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8633965-B59A-49C9-AEB6-80765D83A559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57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to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7E966-11CA-479E-8A43-36AA1EDBE0EB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ECDD5-9932-4A4F-B249-1C51DF44876C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0B950F-D6AF-4E06-91F7-831D4074D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90CC1C48-611F-48FF-9E67-775E549C4D77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6DACC4-6F8A-4791-A70E-0A0ADD5E97A9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56CA925-66E7-4AFE-96ED-EBEEE7FE3AD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3827DC8-B57B-4662-9A1E-C97E10FD912C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DA2B62B-B902-4838-9B81-5FD1D4FFCF8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DB2AE4E-FF49-4CE3-896B-CC85B6CE1ED1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667A7F-1979-4F60-BFEF-8F5B81BEBC4F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874039-F0F2-4F2B-9645-C98F15679E9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544CEC-62E7-42BE-A075-9844A1EB0784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A04BDD3-017C-49E2-86B5-BCF63D8098ED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3D4EA17-9D80-47C1-A060-88135900D475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AADFC9-019C-4B36-8B6B-F8DB4031529B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A5ACCA1-C9FA-45C3-B83C-87FA0D219823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5F720E-1E00-45AA-91FB-8CA682E97C0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503B629-AC11-4444-86AF-09B1DE45EFB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9EE9B80-5805-4CF1-918D-C0A59C9CEB0D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5B870A5-4B5D-4348-930C-2B9EBB961DF0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EDDC39-E8DB-48E4-AEB8-F2EC03C62912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9581C32-D8FC-46E7-AB9D-D730B44D4F89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41CD0A4-9574-4D82-B43F-A75A32D5E423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4AC10AC-97E7-452C-9397-918AAC37CC7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4E547D-1B6A-4655-A93E-3E735BB9BEA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81BD8B-A674-4E5D-9848-922E092318DA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69A76D4-F181-4AA5-A2F4-F0EC4CBE4A3A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F456CCF-497D-4333-91F3-E2CF2DF0F63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32E2ECE-C06F-4CAB-8BBB-8FECD3D72BD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2BF6120-AFDC-4009-BA78-719749E4859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08CB14-4C9F-4F9E-B646-95854A657C0E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E887B1-5EE3-4837-B25A-12075E3B1591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08E25C-F015-41B7-9DDC-2295BA74F33A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A115F4C-D286-4C8D-93CA-5490D866987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FEBE4E-B737-40D9-8A39-E259F2DB8360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D61FBA3-B6D3-4DC9-8CA3-D0B68B6E854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070B3DD-CB82-4442-BC64-C25CD149A6CE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370EAE-5378-48FF-B536-0C9F1BF16012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195AE52-5B55-4D31-A7F0-2A1A5CC26A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30A10F-A5D5-4584-8CB3-67FB7E198391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635021-9C0D-40FA-8D5C-FE6B7FB33AAC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7AA5E7E3-E83C-43D2-8EC7-6A5FA46960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2C3F651-C527-4BA6-96C9-81FC5DB83A2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5AD687-2366-4014-B018-6936607813B8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9E65708-BA02-466D-B817-754DBAD1B8D5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D725B2-E370-4096-8A60-13C5725D7997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6F12B2-22E3-4677-9F7D-C6D5CA41678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0F9573-1A08-48A4-946F-56037198E650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D6AC0-254E-4D7E-9AD0-212C538051C8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4C8BED-4D58-4866-AB8A-5B217B15F6FD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38E3D72-CE04-4235-9024-E46391C5C53F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A1962B8-FF1F-4A03-ABC5-F4043D18113F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15103C8-F101-41DA-B796-DFCD0A02B4D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19D5077-3129-43A8-9CD9-6ABDF4048DEA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BC409FE-D456-4151-BE1F-65BD91EAD347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F0CF3C1-A100-42C7-9247-C104844B73A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E68383-08B6-4077-84DC-AA12C184D9A8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ED46607-1991-4CB8-A3F7-5D87F08CD9DC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9E35B1-DE57-47AC-B0D8-9BFA3E4C2C86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96E9456-90C4-4251-9BF9-69D06342B827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06B76F-3D79-4673-B7BC-19895B49932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45AE351-9C2F-4CA2-9168-7CC8A450D528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32F6B5-81CE-4D51-B649-E76D0053BB97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A3B54E9-2992-48F7-9CB0-F5BE4907E2B7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506680E-44BA-4C52-9FE0-2DBAD5F228CD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3C4EAE-9FF1-41D7-9048-33013AD8261E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E6D5A8-B29D-4440-BDED-66B0F505524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1C933D8-BC53-45AC-BED7-8535057DC71B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6EEB25-626E-4635-A02D-B8E2E6F1CFB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4CFE5C0-C6C2-4B32-8A2E-E1BFFCBC5605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45C21E-7898-4F42-9636-B22FE9583943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BD1F48-F511-43EF-B639-DF545167B30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15B330-0B2D-4B8D-A729-B03DAA27C113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519532D-8C1C-411A-893A-956F2810342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F642F8-E2CE-4126-BB55-94DD73EA782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AACC8C-54AF-4587-8A6F-F3A732388F4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4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Forr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BAEA3-0EB9-40DE-BBF3-53525AE91633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487C2-F002-40BE-97D5-6355F2E7197A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B5F679-8D00-42EE-AAD8-ECFA68E81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DB9478FE-E8E1-4C39-9DAD-F47AE60B3278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9A6004-0A3C-4F57-9D53-255C035163D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793C33-5D43-458F-9F3A-7B55CAF4F4CC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543EB6-73B3-418C-9E9A-EE2EFA13E4E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EB21B7-E0EF-4FFF-82CD-7EDB6624656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97B2437-4650-420C-84FE-CE22014DF260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D686CD-E375-429E-913C-753E0A575BE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DF3590-2A9E-4925-877E-C80B2FDDF3E9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8625E83-27B3-442E-AE38-9047C362BA19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80C64C-0F91-40D6-BB6B-32DE4C4BF728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3654DF-C7E6-4674-82BA-688B7F688569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562A4D-5849-4275-9D62-C37C3D771676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812495-B1B5-4007-BF88-C93E25C00DB1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02C8799-E5FC-4DD0-9007-333097CD094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0E805B-9321-4E1E-8381-ED0C62BBAA2B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A891AD-024F-4EDA-9593-A4D2700EF77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CD4E5B0-B800-426E-B8A1-A6AE6BFF93C5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150435E-3467-43A7-8890-F0413CE4EF2A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F3AE2-8DD2-41C8-8C20-02ACDD90C12D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0DC778-EDB5-415F-9CB2-4D9F7EA9BA6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E26033-06E1-4586-8CD1-38A9A5FC011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0A2D2AA-F453-478A-BD53-FA2226C8451F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B8C05C4-F8EA-43DE-B6A6-E82538094FD8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4230C87-CA7C-4CFC-BEF5-393637EEE088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40EFCD-C4B1-40FD-B075-055891EA481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4537448-D75B-4BB1-B773-58D2179AF4ED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EDACCA7-B186-4CFF-9A20-E7A8B597C5F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9645A53-42CF-4A95-AF7B-1B9F29CAA349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61AEDD-5E04-4098-895A-E364A5D2225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6F23EDF-D21C-486B-8353-25D28E115C38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8305D3E-63AE-439A-9E96-D1D36FD60E8C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F4DCF2-AA23-4747-BDD2-AED937DE1796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73CEA7-078B-41BC-B7AE-0EE79BACBD9A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16D3AEF-1294-4094-8F59-27E697BC03E5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2479048-9ACC-4B96-9219-6D6482A35DA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5F14456-B78E-4630-B9EE-A0FF8FA7A7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9753AD-1FB9-460F-96B4-C83E6735A3ED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06CDB5-6649-4585-93D6-0D49CEE45903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181240CD-A440-465A-942E-54252267C7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9915758-BF28-4F31-974F-BD0CEF023F64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EEB93CD-BEAE-4611-AEFB-CF53FC298E6B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C167CA3-3AB0-4EFB-9CD2-AB74F20B8B9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5B8AC3-7BD1-4343-80FA-EB8052AB878C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B4E0DAD-0216-4030-AE91-51922AF79647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B052D2A-3BFF-454D-BFEA-CAA9DB733E4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5A7FCA-194B-4B6F-B0FE-D50812B6A993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EE5D70-2FD8-4057-BFEE-01C6909D8FB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CD64CEF-9094-4D48-9959-1A0393CE28F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206376-6B79-4A6B-BA5F-3EDB38A2F75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5275FA6-8685-454F-9237-40991AF0A984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3F08274-701E-4D29-A9C6-B853D4BD22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03D43F-E3B3-42F6-A8B0-732DC6B4B9F9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548C0AE-FB20-4CDC-9B4F-58D45C89B927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A00C24-7827-4E6E-8F13-7F4A5FF3CBD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F49C593-B978-4A5F-B340-554DE08FCCD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45DD93A-8235-485E-A1BE-6D102C61CFFE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B6ABC2-0260-4CD0-BAFC-FDC0A256FDEE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D6EBF79-67A9-4597-A36E-A38616AAA07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2023A2B-A63E-4F5E-B778-BC151E12C2CA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383142D-424A-4374-8E32-D91DBE8E66D8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EA2E93A-21AA-4ABF-A945-AD5CC7BA1CB6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CB29AC-B645-42F1-8D89-F1380E22396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0014BAD-92CD-4B11-ABF4-444E949B3611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5F9180E-5472-4E48-B629-DBE33DFC9C2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7A1240-D433-4B75-8BF3-A96F01F9883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DF715E-F8AC-4EAF-A85E-DE16D3A10B48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12FC14-1C81-4C9D-8FAC-5943F583E130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592FA-AE6C-4CD1-92EB-957AD2A4BB0E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0005327-5452-4996-AA3D-E00EF4C05F2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C11FFD9-5419-4993-9FAB-8A2E10D827F4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C4362-A15A-4817-845B-9996120DFE40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259F655-A66B-427E-B1EB-F04F1605FDC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4A4968-7E2B-4D9A-9FE8-D4E68E28A180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3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612E-C24D-144A-A4BF-04015FD6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A18A5-8C31-254D-B90B-2540D1F1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7F015-6752-413A-97B8-B62230CEFA66}" type="datetime1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356AE-7968-B447-8F22-A1B63808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276ED-3C41-4A4C-BD4F-E516ABFD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BB16B96-BCCD-498A-A808-D140BFBAD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9DE0EC6-E168-4CE2-A995-29399BB094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BCBB9-87EC-3D44-A1E5-D22786263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B35E7-0B5A-A14A-84D6-00EFAB0DF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966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6DDB5-1054-8D4C-9AA6-3ED5BA59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0B03-77B0-4385-85EB-CEAB7EB1A0A3}" type="datetime1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52DC2-3E60-0142-9170-FBF90130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17835-579C-B94B-8F2A-33FAD4DF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B6D9A2-D2A2-4B74-A191-9D43BFEF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AF07B09-1163-401D-8671-13E4976EE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7168C67-7BF2-4DDC-BD0A-AC0475CAEC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EED4D-C0BD-2D4F-A8D1-A48D2537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2AF-0EBF-464B-98E4-50DB3487D9E5}" type="datetime1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56A6B-A2FB-FC48-BCE0-09477CC9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23F81-E61B-4F4E-B5C4-A59E0758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F6920-96FC-4084-8706-900AEA2D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17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9ECC5-C873-F040-BE0F-2A55082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AC3-BB32-4002-95D7-5AA864480ADF}" type="datetime1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1CE75-F02A-4448-BAB8-70E98D52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A414D-7C68-5840-8B84-E46F192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C7924-9341-E541-8B59-5261546A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3A46-DF09-4342-BAA5-DE35DA4B92AF}" type="datetime1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CF7F2-8CBA-224B-9DB2-54C75615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0643-23B6-EB41-834D-DBEA47FD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E6AD52-D187-492A-A047-6D7FBE6219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1450" y="571500"/>
            <a:ext cx="6376988" cy="5524500"/>
          </a:xfrm>
        </p:spPr>
        <p:txBody>
          <a:bodyPr tIns="648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AA690-CF84-4FEE-AA1C-1C509FE6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0"/>
            <a:ext cx="4502150" cy="133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0DA96-BDE7-4ADB-A503-D7C10F82F4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324-934E-7846-BB81-3907F389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BA1DB-4106-EF4F-8700-B26166EA4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1975" y="1524000"/>
            <a:ext cx="11066463" cy="4572001"/>
          </a:xfrm>
          <a:prstGeom prst="rect">
            <a:avLst/>
          </a:prstGeom>
        </p:spPr>
        <p:txBody>
          <a:bodyPr vert="eaVert" l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18D6-0214-C941-BA62-C9613341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2E37-2EF3-4C0A-9D85-0982253D2BF8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7943-F504-2949-B451-28B20B6F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75DD-A632-C648-A0C2-AE83328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377FE-4693-7745-8640-ADA675200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02712" y="571499"/>
            <a:ext cx="2630487" cy="55245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141EA-B0A5-134E-B90A-1B2E97224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801" y="571500"/>
            <a:ext cx="8256587" cy="5524500"/>
          </a:xfrm>
          <a:prstGeom prst="rect">
            <a:avLst/>
          </a:prstGeom>
        </p:spPr>
        <p:txBody>
          <a:bodyPr vert="eaVert" t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7FB3-AAD4-8845-86E6-33F7E1FC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B015-829F-4ABF-B4AA-C13CEE3F5425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588-9CA0-D64C-9C78-815A0448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08CA-79CD-CE40-9436-DB3E33D3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ADB55-FA0E-4684-A5B0-316FA9298C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3F025E-6B5A-4B53-87BC-5E9F9C18E126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430A1-9413-48F2-A85D-CE9360596B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7E017-C22A-4209-B131-F3481D0F34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slide">
    <p:bg>
      <p:bgPr>
        <a:solidFill>
          <a:srgbClr val="004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72A8CDCC-18F9-4D32-9869-2E7D4007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2EB5D2-1005-456D-A79D-66CA212B88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B104-F998-4269-AF14-48FC9991E30D}"/>
              </a:ext>
            </a:extLst>
          </p:cNvPr>
          <p:cNvGrpSpPr/>
          <p:nvPr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D27A2BF-324F-4340-BEA4-42B4065EDF37}"/>
                </a:ext>
              </a:extLst>
            </p:cNvPr>
            <p:cNvSpPr/>
            <p:nvPr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EF922F-6CF0-4513-B476-EEB423364A2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E2C634D-9F74-4BF0-88B6-6D028BA92395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85EFA-3982-4B04-AACE-E288E1BF164C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2B45989-E7C0-4585-8507-BAAF9E58F451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C59CACD-D29F-48F3-A670-2DD80BD14BF9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CCE464-B394-4231-8293-95D259E73043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C90746-4808-4E6D-97D0-69499E778E1B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912A229-0438-472A-B438-AD48A4569F8F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36332CB-85AA-405A-BDE7-D2DEC73B4498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0C69E16-30BE-4C51-8B05-BD80C0144A1C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A7AFC30-C619-4B14-88D6-E325A7899FF6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1756610-0CA5-4B45-96F1-A7EC99A406AB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4D7F69A-A264-48A7-AA75-7C49761DDAF3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E17FE45-FB1A-4E6A-A1BA-8C547B3BDBF8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6396A1-77D3-4465-8DD4-8DB0B1A1FCD7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874FF6-A1DB-4265-B8D8-4FCA5BF1CA7F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B5DF716-75F5-4C39-AC64-2EF0AF598B7D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69515E5-120F-4D05-8232-E16696320868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8E27EB4-AD2A-4B39-8D01-F92A48E71CDD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A24543-469B-4977-AFD8-3CEAA6C1738B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B2B3C58-A9D4-4EA0-8D95-51C2BC4D5057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EEB8954-0AA2-4BE4-A4F0-C86E253B98A8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F75C8A4-1B1C-4831-BD91-B67115C11D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40B80CE-A242-4FC9-9408-3EACF0A9792B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991106E-E756-4FF7-975F-F24D2E53D946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296-8933-4938-A6C4-2A6586C3C3CF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7565CDC-3999-4280-99DB-11B269E99C0C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DE6628D-4D1E-45CC-A260-AD21274561C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1F3638-9F36-406F-9B9B-38762388F01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E75E003-BDE4-42FD-92D1-F0E9F985AC68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D928E72-78E9-4358-8629-49373D413B9D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4E2FD2D-BBEE-4B7E-93A9-5ED531AFC3A3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68B4D99-2213-4A99-8ADA-002301CF4DAE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F75828-FDA8-4239-86D3-1815E2342188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209DF25-1B90-44C1-BE32-141F5DF9119A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686B7A8-B6C5-49C9-8B10-4876A70A7487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1F74CA-1FA5-4194-9D29-521170D016C0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2DFEB0F-8A0A-410E-A83C-61F8729B4456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51228E6-876E-43EE-9EC6-FFB66ECF6363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3" name="Picture 5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1C48954-A617-42C7-B9FF-A637CA3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C071BD-A785-4C0D-985E-98F9DD01B7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D133AFD-BF32-428A-94C7-DE31B6FECC42}"/>
              </a:ext>
            </a:extLst>
          </p:cNvPr>
          <p:cNvGrpSpPr/>
          <p:nvPr userDrawn="1"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EB10E2-FA71-4B72-B2D0-D2EEC86E8F8F}"/>
                </a:ext>
              </a:extLst>
            </p:cNvPr>
            <p:cNvSpPr/>
            <p:nvPr userDrawn="1"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2B8280-D26C-45B9-A5E5-C12553923C8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7">
              <a:extLst>
                <a:ext uri="{FF2B5EF4-FFF2-40B4-BE49-F238E27FC236}">
                  <a16:creationId xmlns:a16="http://schemas.microsoft.com/office/drawing/2014/main" id="{461C7F1C-621B-462C-AA32-5D9F001351ED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EAF37E2-200E-4FC9-9004-0CCF867D83EA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31F8CF0-6C54-4314-B543-78FDFA26C6C5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FB17F61-A039-482F-A7C1-B3573A4C033A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FC33523-9202-4783-AD6E-6A8CA9D11031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3C552B7-CA3B-4852-9CCA-26744E512559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6ED1E9D-4C5F-4503-B674-810C5FFAA6DC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0DF6632-23DE-4569-B89A-B6A2E0330DBA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A1A3BCA-8439-4396-BC1C-B31BBDE06B86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AEABB9C-681B-4849-BDCE-2D1FA59FD67F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33A9B8D-6B01-4D1C-A596-A7D4BFB3BF65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27B67B1-D66A-472B-8064-ACC1D11FEB35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7">
              <a:extLst>
                <a:ext uri="{FF2B5EF4-FFF2-40B4-BE49-F238E27FC236}">
                  <a16:creationId xmlns:a16="http://schemas.microsoft.com/office/drawing/2014/main" id="{DCD03B8C-A33F-42C9-879B-3D489C11031C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BED2CF3-9861-4D16-BBBE-8FA7603082E7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41B5A1C-8EB2-42B7-BFF5-C128D6D88BB1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6EEEAC8-BBE2-4CAC-9960-DDB90FBEA8D4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E88F886-D212-40E6-B9C9-3B4146592D22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9D3E3F-7238-479A-AEFC-67FE4EB05F2C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790CFA8-6E38-4615-B0F1-9B3925924AE2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EBD1085-0C9F-49E6-923B-1A40F46C6888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C53A263-F7BE-460D-9435-79D74A202FF3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F163876-D3ED-4E2C-8866-D242A784F683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0BB8982-7F8E-4B0A-B1DF-62956F7BBEA5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B707ED-1D3A-42DD-AA2B-2C3E130585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FD6279B-C57C-42BE-9AFC-BCA9B0A6ADC5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7">
              <a:extLst>
                <a:ext uri="{FF2B5EF4-FFF2-40B4-BE49-F238E27FC236}">
                  <a16:creationId xmlns:a16="http://schemas.microsoft.com/office/drawing/2014/main" id="{22DDD2D7-35BB-4FE0-9186-416CEA8624C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F71B006-0735-4115-B2BD-BBE43E001E4A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D043A43-E4EC-4080-A118-D1F975E44171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4C1DC9A-ACC0-4CF9-84A4-FA6DFCA1F92A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46A797-CDC4-45C6-9AE3-7C9D81FBDFA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57445BF-E5E7-40C8-B96E-4CE4B6CB765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1FCC4E9-0E43-45CE-8CC7-7510328729A0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05EF20B-895C-495D-9FEA-57941AC47FC4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7059570-58FD-4AE0-ADA0-80D74E2EE7B7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3D99F00-30BF-45C0-B4B3-6111B6E7F6B8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4B7D852-4F75-4C9B-8F51-158C3DF545F4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A5A6AC9-71DD-41FE-B124-52C9CE606376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C6DA752-4DFD-4408-905F-3904DF848EA1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892AB1-B0EC-4548-B19D-02AAC6D6096A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C3A772B-45B0-44CA-A5E3-D9A3D15A8A8C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1727102-722D-47D1-9CBB-A32325CBE8D1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FEE00-8954-4C83-806D-9ED183E14BA2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ED0D-BC83-46B1-8E37-75D882403757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603BE-CBA6-447B-A64E-86261B6EA3B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298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7460-ABEA-41FF-9036-E120E2B48F12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1323F90-3698-4BD6-BFB8-ECDF457AB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B055D4-F812-44D6-BB24-BE6547C1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0" bIns="1080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AA6B095-61F0-4540-8683-6B820D38E7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, Subheader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CEFF7-4494-4F7B-8F26-59AA79EA0D07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F8AA614-57D2-47A0-8639-EB1DD3514C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CCEEF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D5A788-D728-4F09-A931-97221FC9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151200" bIns="9000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3F4CD-F85E-4F7B-8F66-158FE76CD562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24C82-6BBC-4B8A-90F5-8B3B62871CD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737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AE12-1308-4D0F-B44E-3BFA2CD20A7C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FFD4266B-31A9-4483-93E2-A052F82ABF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05150-C2BA-45C1-BE58-06614E671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4942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947D-32E5-4342-87B4-D73A54CEBD54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3571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4429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5287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6145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700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7861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716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D5A42EB-CC21-4E60-A413-D1DF184050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2B132-FE03-45CC-86E3-E18AFB9D65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0132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, time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3C6D-306E-4310-B47D-F6E5DDA4A74A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2713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2713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2713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2713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271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2713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2713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64949753-4056-4988-B5EA-60C360012B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64500" y="1524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DC6E7D9D-F477-47D4-9D3E-07D82E25C1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64500" y="2095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2CA68E9-DFA0-49E5-A2F7-87590A06BD6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64500" y="2667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2605DC94-4DC9-41B2-B23C-DDCBF8C152F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64500" y="3238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F86CC43F-CEC4-42DC-934F-E7EE0396DE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64500" y="3810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57E4707-B3AE-42D2-BC6D-2E2DFE694C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64500" y="4381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FEE618D4-EA09-4C32-B6CA-72190766F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64500" y="4953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C2F728FB-EF53-403C-BDA8-2F4EC4C091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64500" y="5524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E5F73DA1-104C-4FB8-AF30-C386BD883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AEA29-AEA2-4FA2-8C65-55DAE298B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32168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kager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A71AB-9766-4FC5-AB08-262A9E378646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8C213-E462-411F-83BB-9A6A779BB8E4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aphic 1">
            <a:extLst>
              <a:ext uri="{FF2B5EF4-FFF2-40B4-BE49-F238E27FC236}">
                <a16:creationId xmlns:a16="http://schemas.microsoft.com/office/drawing/2014/main" id="{7EC95581-46BD-4FCA-9AC1-0E55436D017D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5959C5-22B9-4B63-8237-147A7F6B1CBD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CB0FC0E-8DFA-4622-9C19-86324B111456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3E58FE7-1EF0-43BD-9823-59BA5E946E6A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EA225-C9B1-4CAB-AE73-688484E90CBB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1EBE0AE-976C-430C-B640-531B73A76DCD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130956-AE9C-41A3-BB39-CBAE47ADA6A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624980D-5F9C-479D-9B93-2085E49F0606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24AFB6-409C-4EBC-B563-05BF3973DBB1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18B022C-1EC1-4728-A9FE-8F0CC117787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6AD275-D7C8-4572-9AD0-214244CA135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5DAA559-2015-4958-859A-3FF2E1A06D3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0B4CFDF-652A-4E72-921E-F5208753AB7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BD6FA36-55E5-40DA-BA90-499A753CE3E5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8F7D2-CBCB-4FE4-BB3B-45B6AA0054DE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D32336-018B-4E59-9F6C-33F1AFAB45CF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F92FEEE-3946-4923-A65C-11A501A657B6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8874D86-30DC-4DA7-836A-82F7360D51CD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D484535-D4B2-4BD0-B05C-247290EAAF4C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D442E0-43B1-4185-8516-A3178070504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D7647B0-25F9-4B00-85CA-06864080E48F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3E58EB-7C25-4578-B701-127AE0E42A7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727A10C-DF48-4BD4-8A77-245F956E7B5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98CE42-2DDF-4BE7-8A31-0E614A513182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C572E2-D736-43EB-9D14-08FD0DCED1E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7F58BA-2514-4153-8A4E-42E5EE9A1865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BADC018-289F-4893-A5FF-DFE35675BC5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983D4B-4D72-4A91-ABA2-08B97E44BAF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B510E78-20DE-4BB6-AA14-F68747A4113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A2F7C44-C2F2-4828-AB1F-F4E1F35DEEE0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D766E02-6CE7-49F5-AA3D-2AA73153DCC4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7B799F9-6549-45C9-B2F2-37662B65FA11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8BE1B5F-2A87-4D81-9621-9AD2CAAAEC71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F79EC3E-6E7F-460E-9D3C-ED40D395D6F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ACC8EB-11ED-4EC5-B10F-9627809A4D87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389E6F8-60B6-4E6E-8D0B-4CFC76CD85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D37AE1-7F47-4AB2-A29D-F1094F4A8E9A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6EB737-D87F-420D-8F0C-6CC249DBF73B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aphic 1">
            <a:extLst>
              <a:ext uri="{FF2B5EF4-FFF2-40B4-BE49-F238E27FC236}">
                <a16:creationId xmlns:a16="http://schemas.microsoft.com/office/drawing/2014/main" id="{E36481D6-15F8-4A5A-AB8A-6E7BA5F34B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DF464-0E5F-4334-8239-AAFAA71D40E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443C830-F2B8-46C6-BE66-7FCA5A95EE44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59AB91F-0E96-47EC-A401-063EFBA52B38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67EC48-6EC6-4D86-AA39-7E4B3FD1767E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7E3C004-DFC3-4805-B401-0CB3FAB3758B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3D116E1-7569-4E1E-B1D2-D8873165307B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63482C2-43D9-422C-BCE9-D76A127DDC5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0D1FEA2-24D3-4514-A13D-5EDB707458EB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D3A480-FFA0-430D-B8B1-834AC160DD65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CDFDED2-14CF-4E3F-A6EC-62D4D3481E21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E7D8CC-344A-4972-AE2A-8B15F8FC4A43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0055F5-FEC5-4C52-9BE0-3269CB530FAB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16CFE47-1116-4C5A-8AA7-D0D53D499284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1393E4-21B1-4BB7-A7A0-97073CAECEE5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2CFF5F0-57F8-419A-B91E-BA7333CF723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E3CAE1-7B64-450E-BBE7-223766A126F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96335F-08E0-4D70-A044-92B4FB34CF2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F2337F2-12BA-4516-8652-2068FA5FA76A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E8821D7-2D18-4DF8-8479-DE439AA1F0A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6CB95-BDC8-46F4-ACB1-D0E0DE3CF2A7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0FF8C8-FC04-4665-8180-ADBDBA8C3E7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5C9353F-6068-439B-B4E3-67B58ECB0C09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C7585E9-F43E-4D26-A4C5-8E023DC3F2C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DA65E5F-8823-4063-9C00-F3BCB2CB09B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CC25FA0-E4BC-4574-8633-01245C9E666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AF77037-B72F-4F79-8BD1-4FE2A705326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4C1FD-1E71-417A-B7D7-6EBDEC1AD295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74B8F34-A901-41E4-A27E-A62853A0B844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CBAB694-FC25-4357-B87E-E53E23C52B64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2AAF05-6143-4698-93F1-9D7CEEF95490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ED0B70A-8D0D-4278-916C-09A703764C15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1A4758E-357D-4788-9F92-8C8726B4E8B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11BCB3A-1C79-4DFC-A012-1F9492232E06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41B340-8067-48AA-9249-7138474AEFC8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4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1713-2D4C-2B4D-80A9-C06D8869C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83900" y="6510135"/>
            <a:ext cx="749300" cy="190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170EF0C3-1A34-42B8-9805-F70397884725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3052-2FCF-F048-BEF5-8C069368B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7300" y="6510135"/>
            <a:ext cx="8162925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 cap="all" baseline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99E4-875C-CD4F-A331-0C4B88FE6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801" y="6510135"/>
            <a:ext cx="381000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AEA451-C323-4B29-A3E6-A44C1E878478}"/>
              </a:ext>
            </a:extLst>
          </p:cNvPr>
          <p:cNvSpPr/>
          <p:nvPr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DC4DCA-6B4F-4F5B-9B70-D01CE87A4850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4027-BFBA-42C6-8A3F-E5FAD911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333500"/>
            <a:ext cx="11071225" cy="4762501"/>
          </a:xfrm>
          <a:prstGeom prst="rect">
            <a:avLst/>
          </a:prstGeom>
        </p:spPr>
        <p:txBody>
          <a:bodyPr vert="horz" lIns="0" tIns="144000" rIns="28800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0D0722C-5DFB-4287-9025-381DC7D5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 vert="horz" lIns="0" tIns="162000" rIns="0" bIns="108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B6DBF-F186-40F5-B66E-019268355D03}"/>
              </a:ext>
            </a:extLst>
          </p:cNvPr>
          <p:cNvSpPr/>
          <p:nvPr userDrawn="1"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308B8-06A2-4D99-A444-561BE45CE8DF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46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2700"/>
        </a:lnSpc>
        <a:spcBef>
          <a:spcPct val="0"/>
        </a:spcBef>
        <a:buNone/>
        <a:defRPr lang="en-US" sz="2600" b="1" i="0" kern="1200" spc="30" baseline="0" dirty="0">
          <a:solidFill>
            <a:schemeClr val="accent1"/>
          </a:solidFill>
          <a:latin typeface="+mj-lt"/>
          <a:ea typeface="+mj-ea"/>
          <a:cs typeface="Segoe UI Semibold" panose="020B0702040204020203" pitchFamily="34" charset="0"/>
        </a:defRPr>
      </a:lvl1pPr>
    </p:titleStyle>
    <p:bodyStyle>
      <a:lvl1pPr marL="187325" indent="-187325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8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1pPr>
      <a:lvl2pPr marL="373063" indent="-185738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6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2pPr>
      <a:lvl3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3pPr>
      <a:lvl4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4pPr>
      <a:lvl5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4" userDrawn="1">
          <p15:clr>
            <a:srgbClr val="A4A3A4"/>
          </p15:clr>
        </p15:guide>
        <p15:guide id="105" pos="7680" userDrawn="1">
          <p15:clr>
            <a:srgbClr val="A4A3A4"/>
          </p15:clr>
        </p15:guide>
        <p15:guide id="106" pos="118" userDrawn="1">
          <p15:clr>
            <a:srgbClr val="A4A3A4"/>
          </p15:clr>
        </p15:guide>
        <p15:guide id="107" pos="234" userDrawn="1">
          <p15:clr>
            <a:srgbClr val="A4A3A4"/>
          </p15:clr>
        </p15:guide>
        <p15:guide id="108" pos="354" userDrawn="1">
          <p15:clr>
            <a:srgbClr val="F26B43"/>
          </p15:clr>
        </p15:guide>
        <p15:guide id="109" pos="472" userDrawn="1">
          <p15:clr>
            <a:srgbClr val="A4A3A4"/>
          </p15:clr>
        </p15:guide>
        <p15:guide id="110" pos="590" userDrawn="1">
          <p15:clr>
            <a:srgbClr val="A4A3A4"/>
          </p15:clr>
        </p15:guide>
        <p15:guide id="111" pos="708" userDrawn="1">
          <p15:clr>
            <a:srgbClr val="A4A3A4"/>
          </p15:clr>
        </p15:guide>
        <p15:guide id="112" pos="827" userDrawn="1">
          <p15:clr>
            <a:srgbClr val="F26B43"/>
          </p15:clr>
        </p15:guide>
        <p15:guide id="113" pos="945" userDrawn="1">
          <p15:clr>
            <a:srgbClr val="F26B43"/>
          </p15:clr>
        </p15:guide>
        <p15:guide id="114" pos="1063" userDrawn="1">
          <p15:clr>
            <a:srgbClr val="A4A3A4"/>
          </p15:clr>
        </p15:guide>
        <p15:guide id="115" pos="1181" userDrawn="1">
          <p15:clr>
            <a:srgbClr val="A4A3A4"/>
          </p15:clr>
        </p15:guide>
        <p15:guide id="116" pos="1299" userDrawn="1">
          <p15:clr>
            <a:srgbClr val="A4A3A4"/>
          </p15:clr>
        </p15:guide>
        <p15:guide id="117" pos="1417" userDrawn="1">
          <p15:clr>
            <a:srgbClr val="F26B43"/>
          </p15:clr>
        </p15:guide>
        <p15:guide id="118" pos="1536" userDrawn="1">
          <p15:clr>
            <a:srgbClr val="F26B43"/>
          </p15:clr>
        </p15:guide>
        <p15:guide id="119" pos="1654" userDrawn="1">
          <p15:clr>
            <a:srgbClr val="A4A3A4"/>
          </p15:clr>
        </p15:guide>
        <p15:guide id="120" pos="1772" userDrawn="1">
          <p15:clr>
            <a:srgbClr val="A4A3A4"/>
          </p15:clr>
        </p15:guide>
        <p15:guide id="121" pos="1890" userDrawn="1">
          <p15:clr>
            <a:srgbClr val="A4A3A4"/>
          </p15:clr>
        </p15:guide>
        <p15:guide id="122" pos="2008" userDrawn="1">
          <p15:clr>
            <a:srgbClr val="F26B43"/>
          </p15:clr>
        </p15:guide>
        <p15:guide id="123" pos="2126" userDrawn="1">
          <p15:clr>
            <a:srgbClr val="F26B43"/>
          </p15:clr>
        </p15:guide>
        <p15:guide id="124" pos="2244" userDrawn="1">
          <p15:clr>
            <a:srgbClr val="A4A3A4"/>
          </p15:clr>
        </p15:guide>
        <p15:guide id="125" pos="2363" userDrawn="1">
          <p15:clr>
            <a:srgbClr val="A4A3A4"/>
          </p15:clr>
        </p15:guide>
        <p15:guide id="126" pos="2481" userDrawn="1">
          <p15:clr>
            <a:srgbClr val="A4A3A4"/>
          </p15:clr>
        </p15:guide>
        <p15:guide id="127" pos="2599" userDrawn="1">
          <p15:clr>
            <a:srgbClr val="F26B43"/>
          </p15:clr>
        </p15:guide>
        <p15:guide id="128" pos="2717" userDrawn="1">
          <p15:clr>
            <a:srgbClr val="F26B43"/>
          </p15:clr>
        </p15:guide>
        <p15:guide id="129" pos="2835" userDrawn="1">
          <p15:clr>
            <a:srgbClr val="A4A3A4"/>
          </p15:clr>
        </p15:guide>
        <p15:guide id="130" pos="2953" userDrawn="1">
          <p15:clr>
            <a:srgbClr val="A4A3A4"/>
          </p15:clr>
        </p15:guide>
        <p15:guide id="131" pos="3072" userDrawn="1">
          <p15:clr>
            <a:srgbClr val="A4A3A4"/>
          </p15:clr>
        </p15:guide>
        <p15:guide id="132" pos="3190" userDrawn="1">
          <p15:clr>
            <a:srgbClr val="F26B43"/>
          </p15:clr>
        </p15:guide>
        <p15:guide id="133" pos="3308" userDrawn="1">
          <p15:clr>
            <a:srgbClr val="F26B43"/>
          </p15:clr>
        </p15:guide>
        <p15:guide id="134" pos="3426" userDrawn="1">
          <p15:clr>
            <a:srgbClr val="A4A3A4"/>
          </p15:clr>
        </p15:guide>
        <p15:guide id="135" pos="3544" userDrawn="1">
          <p15:clr>
            <a:srgbClr val="A4A3A4"/>
          </p15:clr>
        </p15:guide>
        <p15:guide id="136" pos="3662" userDrawn="1">
          <p15:clr>
            <a:srgbClr val="A4A3A4"/>
          </p15:clr>
        </p15:guide>
        <p15:guide id="137" pos="3780" userDrawn="1">
          <p15:clr>
            <a:srgbClr val="F26B43"/>
          </p15:clr>
        </p15:guide>
        <p15:guide id="138" pos="3899" userDrawn="1">
          <p15:clr>
            <a:srgbClr val="F26B43"/>
          </p15:clr>
        </p15:guide>
        <p15:guide id="139" pos="4017" userDrawn="1">
          <p15:clr>
            <a:srgbClr val="A4A3A4"/>
          </p15:clr>
        </p15:guide>
        <p15:guide id="140" pos="4135" userDrawn="1">
          <p15:clr>
            <a:srgbClr val="A4A3A4"/>
          </p15:clr>
        </p15:guide>
        <p15:guide id="141" pos="4253" userDrawn="1">
          <p15:clr>
            <a:srgbClr val="A4A3A4"/>
          </p15:clr>
        </p15:guide>
        <p15:guide id="142" pos="4371" userDrawn="1">
          <p15:clr>
            <a:srgbClr val="F26B43"/>
          </p15:clr>
        </p15:guide>
        <p15:guide id="143" pos="4489" userDrawn="1">
          <p15:clr>
            <a:srgbClr val="F26B43"/>
          </p15:clr>
        </p15:guide>
        <p15:guide id="144" pos="4608" userDrawn="1">
          <p15:clr>
            <a:srgbClr val="A4A3A4"/>
          </p15:clr>
        </p15:guide>
        <p15:guide id="145" pos="4726" userDrawn="1">
          <p15:clr>
            <a:srgbClr val="A4A3A4"/>
          </p15:clr>
        </p15:guide>
        <p15:guide id="146" pos="4844" userDrawn="1">
          <p15:clr>
            <a:srgbClr val="A4A3A4"/>
          </p15:clr>
        </p15:guide>
        <p15:guide id="147" pos="4962" userDrawn="1">
          <p15:clr>
            <a:srgbClr val="F26B43"/>
          </p15:clr>
        </p15:guide>
        <p15:guide id="148" pos="5080" userDrawn="1">
          <p15:clr>
            <a:srgbClr val="F26B43"/>
          </p15:clr>
        </p15:guide>
        <p15:guide id="149" pos="5198" userDrawn="1">
          <p15:clr>
            <a:srgbClr val="A4A3A4"/>
          </p15:clr>
        </p15:guide>
        <p15:guide id="150" pos="5316" userDrawn="1">
          <p15:clr>
            <a:srgbClr val="A4A3A4"/>
          </p15:clr>
        </p15:guide>
        <p15:guide id="151" pos="5435" userDrawn="1">
          <p15:clr>
            <a:srgbClr val="A4A3A4"/>
          </p15:clr>
        </p15:guide>
        <p15:guide id="152" pos="5553" userDrawn="1">
          <p15:clr>
            <a:srgbClr val="F26B43"/>
          </p15:clr>
        </p15:guide>
        <p15:guide id="153" pos="5671" userDrawn="1">
          <p15:clr>
            <a:srgbClr val="F26B43"/>
          </p15:clr>
        </p15:guide>
        <p15:guide id="154" pos="5789" userDrawn="1">
          <p15:clr>
            <a:srgbClr val="A4A3A4"/>
          </p15:clr>
        </p15:guide>
        <p15:guide id="155" pos="5907" userDrawn="1">
          <p15:clr>
            <a:srgbClr val="A4A3A4"/>
          </p15:clr>
        </p15:guide>
        <p15:guide id="156" pos="6025" userDrawn="1">
          <p15:clr>
            <a:srgbClr val="A4A3A4"/>
          </p15:clr>
        </p15:guide>
        <p15:guide id="157" pos="6144" userDrawn="1">
          <p15:clr>
            <a:srgbClr val="F26B43"/>
          </p15:clr>
        </p15:guide>
        <p15:guide id="158" pos="6262" userDrawn="1">
          <p15:clr>
            <a:srgbClr val="F26B43"/>
          </p15:clr>
        </p15:guide>
        <p15:guide id="159" pos="6380" userDrawn="1">
          <p15:clr>
            <a:srgbClr val="A4A3A4"/>
          </p15:clr>
        </p15:guide>
        <p15:guide id="160" pos="6498" userDrawn="1">
          <p15:clr>
            <a:srgbClr val="A4A3A4"/>
          </p15:clr>
        </p15:guide>
        <p15:guide id="161" pos="6616" userDrawn="1">
          <p15:clr>
            <a:srgbClr val="A4A3A4"/>
          </p15:clr>
        </p15:guide>
        <p15:guide id="162" pos="6734" userDrawn="1">
          <p15:clr>
            <a:srgbClr val="F26B43"/>
          </p15:clr>
        </p15:guide>
        <p15:guide id="163" pos="6852" userDrawn="1">
          <p15:clr>
            <a:srgbClr val="F26B43"/>
          </p15:clr>
        </p15:guide>
        <p15:guide id="164" pos="6971" userDrawn="1">
          <p15:clr>
            <a:srgbClr val="A4A3A4"/>
          </p15:clr>
        </p15:guide>
        <p15:guide id="165" pos="7089" userDrawn="1">
          <p15:clr>
            <a:srgbClr val="A4A3A4"/>
          </p15:clr>
        </p15:guide>
        <p15:guide id="166" pos="7207" userDrawn="1">
          <p15:clr>
            <a:srgbClr val="A4A3A4"/>
          </p15:clr>
        </p15:guide>
        <p15:guide id="167" pos="7325" userDrawn="1">
          <p15:clr>
            <a:srgbClr val="F26B43"/>
          </p15:clr>
        </p15:guide>
        <p15:guide id="168" pos="7443" userDrawn="1">
          <p15:clr>
            <a:srgbClr val="A4A3A4"/>
          </p15:clr>
        </p15:guide>
        <p15:guide id="169" pos="7561" userDrawn="1">
          <p15:clr>
            <a:srgbClr val="A4A3A4"/>
          </p15:clr>
        </p15:guide>
        <p15:guide id="170" orient="horz" userDrawn="1">
          <p15:clr>
            <a:srgbClr val="A4A3A4"/>
          </p15:clr>
        </p15:guide>
        <p15:guide id="171" orient="horz" pos="4320" userDrawn="1">
          <p15:clr>
            <a:srgbClr val="A4A3A4"/>
          </p15:clr>
        </p15:guide>
        <p15:guide id="172" orient="horz" pos="120" userDrawn="1">
          <p15:clr>
            <a:srgbClr val="A4A3A4"/>
          </p15:clr>
        </p15:guide>
        <p15:guide id="173" orient="horz" pos="240" userDrawn="1">
          <p15:clr>
            <a:srgbClr val="A4A3A4"/>
          </p15:clr>
        </p15:guide>
        <p15:guide id="174" orient="horz" pos="360" userDrawn="1">
          <p15:clr>
            <a:srgbClr val="F26B43"/>
          </p15:clr>
        </p15:guide>
        <p15:guide id="175" orient="horz" pos="480" userDrawn="1">
          <p15:clr>
            <a:srgbClr val="A4A3A4"/>
          </p15:clr>
        </p15:guide>
        <p15:guide id="176" orient="horz" pos="600" userDrawn="1">
          <p15:clr>
            <a:srgbClr val="A4A3A4"/>
          </p15:clr>
        </p15:guide>
        <p15:guide id="177" orient="horz" pos="720" userDrawn="1">
          <p15:clr>
            <a:srgbClr val="A4A3A4"/>
          </p15:clr>
        </p15:guide>
        <p15:guide id="178" orient="horz" pos="840" userDrawn="1">
          <p15:clr>
            <a:srgbClr val="F26B43"/>
          </p15:clr>
        </p15:guide>
        <p15:guide id="179" orient="horz" pos="960" userDrawn="1">
          <p15:clr>
            <a:srgbClr val="F26B43"/>
          </p15:clr>
        </p15:guide>
        <p15:guide id="180" orient="horz" pos="1080" userDrawn="1">
          <p15:clr>
            <a:srgbClr val="A4A3A4"/>
          </p15:clr>
        </p15:guide>
        <p15:guide id="181" orient="horz" pos="1200" userDrawn="1">
          <p15:clr>
            <a:srgbClr val="A4A3A4"/>
          </p15:clr>
        </p15:guide>
        <p15:guide id="182" orient="horz" pos="1320" userDrawn="1">
          <p15:clr>
            <a:srgbClr val="A4A3A4"/>
          </p15:clr>
        </p15:guide>
        <p15:guide id="183" orient="horz" pos="1440" userDrawn="1">
          <p15:clr>
            <a:srgbClr val="F26B43"/>
          </p15:clr>
        </p15:guide>
        <p15:guide id="184" orient="horz" pos="1560" userDrawn="1">
          <p15:clr>
            <a:srgbClr val="F26B43"/>
          </p15:clr>
        </p15:guide>
        <p15:guide id="185" orient="horz" pos="1680" userDrawn="1">
          <p15:clr>
            <a:srgbClr val="A4A3A4"/>
          </p15:clr>
        </p15:guide>
        <p15:guide id="186" orient="horz" pos="1800" userDrawn="1">
          <p15:clr>
            <a:srgbClr val="A4A3A4"/>
          </p15:clr>
        </p15:guide>
        <p15:guide id="187" orient="horz" pos="1920" userDrawn="1">
          <p15:clr>
            <a:srgbClr val="A4A3A4"/>
          </p15:clr>
        </p15:guide>
        <p15:guide id="188" orient="horz" pos="2040" userDrawn="1">
          <p15:clr>
            <a:srgbClr val="F26B43"/>
          </p15:clr>
        </p15:guide>
        <p15:guide id="189" orient="horz" pos="2160" userDrawn="1">
          <p15:clr>
            <a:srgbClr val="F26B43"/>
          </p15:clr>
        </p15:guide>
        <p15:guide id="190" orient="horz" pos="2280" userDrawn="1">
          <p15:clr>
            <a:srgbClr val="A4A3A4"/>
          </p15:clr>
        </p15:guide>
        <p15:guide id="191" orient="horz" pos="2400" userDrawn="1">
          <p15:clr>
            <a:srgbClr val="A4A3A4"/>
          </p15:clr>
        </p15:guide>
        <p15:guide id="192" orient="horz" pos="2520" userDrawn="1">
          <p15:clr>
            <a:srgbClr val="A4A3A4"/>
          </p15:clr>
        </p15:guide>
        <p15:guide id="193" orient="horz" pos="2640" userDrawn="1">
          <p15:clr>
            <a:srgbClr val="F26B43"/>
          </p15:clr>
        </p15:guide>
        <p15:guide id="194" orient="horz" pos="2760" userDrawn="1">
          <p15:clr>
            <a:srgbClr val="F26B43"/>
          </p15:clr>
        </p15:guide>
        <p15:guide id="195" orient="horz" pos="2880" userDrawn="1">
          <p15:clr>
            <a:srgbClr val="A4A3A4"/>
          </p15:clr>
        </p15:guide>
        <p15:guide id="196" orient="horz" pos="3000" userDrawn="1">
          <p15:clr>
            <a:srgbClr val="A4A3A4"/>
          </p15:clr>
        </p15:guide>
        <p15:guide id="197" orient="horz" pos="3120" userDrawn="1">
          <p15:clr>
            <a:srgbClr val="A4A3A4"/>
          </p15:clr>
        </p15:guide>
        <p15:guide id="198" orient="horz" pos="3240" userDrawn="1">
          <p15:clr>
            <a:srgbClr val="F26B43"/>
          </p15:clr>
        </p15:guide>
        <p15:guide id="199" orient="horz" pos="3360" userDrawn="1">
          <p15:clr>
            <a:srgbClr val="F26B43"/>
          </p15:clr>
        </p15:guide>
        <p15:guide id="200" orient="horz" pos="3480" userDrawn="1">
          <p15:clr>
            <a:srgbClr val="A4A3A4"/>
          </p15:clr>
        </p15:guide>
        <p15:guide id="201" orient="horz" pos="3600" userDrawn="1">
          <p15:clr>
            <a:srgbClr val="A4A3A4"/>
          </p15:clr>
        </p15:guide>
        <p15:guide id="202" orient="horz" pos="3720" userDrawn="1">
          <p15:clr>
            <a:srgbClr val="A4A3A4"/>
          </p15:clr>
        </p15:guide>
        <p15:guide id="203" orient="horz" pos="3840" userDrawn="1">
          <p15:clr>
            <a:srgbClr val="F26B43"/>
          </p15:clr>
        </p15:guide>
        <p15:guide id="204" orient="horz" pos="3960" userDrawn="1">
          <p15:clr>
            <a:srgbClr val="A4A3A4"/>
          </p15:clr>
        </p15:guide>
        <p15:guide id="205" orient="horz" pos="4080" userDrawn="1">
          <p15:clr>
            <a:srgbClr val="A4A3A4"/>
          </p15:clr>
        </p15:guide>
        <p15:guide id="206" orient="horz" pos="42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gif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d2tetris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melissaterras.org/2013/10/15/for-ada-lovelace-day-father-busas-female-punch-card-operativ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EfrdAtAmqk?start=193&amp;feature=oembed" TargetMode="Externa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OlJns3fPItE?feature=oembed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D52081-B541-4432-BCF8-D7CB10BA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Python or a Brief History of Computer Languages.</a:t>
            </a:r>
          </a:p>
        </p:txBody>
      </p:sp>
    </p:spTree>
    <p:extLst>
      <p:ext uri="{BB962C8B-B14F-4D97-AF65-F5344CB8AC3E}">
        <p14:creationId xmlns:p14="http://schemas.microsoft.com/office/powerpoint/2010/main" val="411297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20040"/>
            <a:ext cx="5838825" cy="1173480"/>
          </a:xfrm>
        </p:spPr>
        <p:txBody>
          <a:bodyPr anchor="t">
            <a:normAutofit/>
          </a:bodyPr>
          <a:lstStyle/>
          <a:p>
            <a:r>
              <a:rPr lang="en-US" dirty="0"/>
              <a:t>REMEMBER: Computers Count in 1s and 0s AKA Binary Notation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DB64970-38D7-405C-A104-9351DAFE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10" y="1272539"/>
            <a:ext cx="6313593" cy="2897657"/>
          </a:xfrm>
          <a:prstGeom prst="rect">
            <a:avLst/>
          </a:prstGeom>
        </p:spPr>
      </p:pic>
      <p:pic>
        <p:nvPicPr>
          <p:cNvPr id="1026" name="Picture 2" descr="Understanding Base-2 vs. Base-10 Numeric Systems – Technology News and  Information by SeniorDBA">
            <a:extLst>
              <a:ext uri="{FF2B5EF4-FFF2-40B4-BE49-F238E27FC236}">
                <a16:creationId xmlns:a16="http://schemas.microsoft.com/office/drawing/2014/main" id="{0F592192-A229-4BA8-BFBB-06789B25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62" y="1341120"/>
            <a:ext cx="5150728" cy="489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8C3B6-2066-4E66-B2CF-D1647BE11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72" y="4448759"/>
            <a:ext cx="3704847" cy="15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2004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How do you represent 1 and 0 electrically?</a:t>
            </a:r>
          </a:p>
        </p:txBody>
      </p:sp>
      <p:pic>
        <p:nvPicPr>
          <p:cNvPr id="1032" name="Picture 8" descr="Why do computers use binary?">
            <a:extLst>
              <a:ext uri="{FF2B5EF4-FFF2-40B4-BE49-F238E27FC236}">
                <a16:creationId xmlns:a16="http://schemas.microsoft.com/office/drawing/2014/main" id="{261E0552-2716-40B4-B937-002B9692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90" y="1595234"/>
            <a:ext cx="6891020" cy="38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3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DB69A928-5199-D46F-51AD-3387FB68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Buffer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942DEF25-DE60-4984-B011-9B8C7B9E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4" y="2867422"/>
            <a:ext cx="5438776" cy="2266156"/>
          </a:xfrm>
          <a:prstGeom prst="rect">
            <a:avLst/>
          </a:prstGeom>
          <a:noFill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337A0-5990-4E77-9D67-FC0252A85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09392"/>
              </p:ext>
            </p:extLst>
          </p:nvPr>
        </p:nvGraphicFramePr>
        <p:xfrm>
          <a:off x="1155595" y="2525268"/>
          <a:ext cx="4251537" cy="2950464"/>
        </p:xfrm>
        <a:graphic>
          <a:graphicData uri="http://schemas.openxmlformats.org/drawingml/2006/table">
            <a:tbl>
              <a:tblPr/>
              <a:tblGrid>
                <a:gridCol w="1834727">
                  <a:extLst>
                    <a:ext uri="{9D8B030D-6E8A-4147-A177-3AD203B41FA5}">
                      <a16:colId xmlns:a16="http://schemas.microsoft.com/office/drawing/2014/main" val="3620438142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30243479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da-DK" sz="3300" b="1"/>
                        <a:t>INPUT</a:t>
                      </a:r>
                      <a:endParaRPr lang="da-DK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b="1"/>
                        <a:t>OUTPUT</a:t>
                      </a:r>
                      <a:r>
                        <a:rPr lang="da-DK" sz="3300"/>
                        <a:t>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089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A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Q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45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0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9751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1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6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0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DB69A928-5199-D46F-51AD-3387FB68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Inverter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337A0-5990-4E77-9D67-FC0252A85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31002"/>
              </p:ext>
            </p:extLst>
          </p:nvPr>
        </p:nvGraphicFramePr>
        <p:xfrm>
          <a:off x="1155595" y="2525268"/>
          <a:ext cx="4251537" cy="2950464"/>
        </p:xfrm>
        <a:graphic>
          <a:graphicData uri="http://schemas.openxmlformats.org/drawingml/2006/table">
            <a:tbl>
              <a:tblPr/>
              <a:tblGrid>
                <a:gridCol w="1834727">
                  <a:extLst>
                    <a:ext uri="{9D8B030D-6E8A-4147-A177-3AD203B41FA5}">
                      <a16:colId xmlns:a16="http://schemas.microsoft.com/office/drawing/2014/main" val="3620438142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30243479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da-DK" sz="3300" b="1"/>
                        <a:t>INPUT</a:t>
                      </a:r>
                      <a:endParaRPr lang="da-DK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b="1"/>
                        <a:t>OUTPUT</a:t>
                      </a:r>
                      <a:r>
                        <a:rPr lang="da-DK" sz="3300"/>
                        <a:t>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089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A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Q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45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 dirty="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dirty="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9751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 dirty="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dirty="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66725"/>
                  </a:ext>
                </a:extLst>
              </a:tr>
            </a:tbl>
          </a:graphicData>
        </a:graphic>
      </p:graphicFrame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6F12F5-05E5-4F86-B0CB-16A10ACD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26" y="2818062"/>
            <a:ext cx="6104020" cy="254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71CF24D-45E2-67AA-5B3B-D1973C02A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3DDA66-C4AC-4B8B-ADD7-CD2442843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97907"/>
              </p:ext>
            </p:extLst>
          </p:nvPr>
        </p:nvGraphicFramePr>
        <p:xfrm>
          <a:off x="561975" y="1935773"/>
          <a:ext cx="5438777" cy="4129458"/>
        </p:xfrm>
        <a:graphic>
          <a:graphicData uri="http://schemas.openxmlformats.org/drawingml/2006/table">
            <a:tbl>
              <a:tblPr/>
              <a:tblGrid>
                <a:gridCol w="1384941">
                  <a:extLst>
                    <a:ext uri="{9D8B030D-6E8A-4147-A177-3AD203B41FA5}">
                      <a16:colId xmlns:a16="http://schemas.microsoft.com/office/drawing/2014/main" val="2914586809"/>
                    </a:ext>
                  </a:extLst>
                </a:gridCol>
                <a:gridCol w="1384941">
                  <a:extLst>
                    <a:ext uri="{9D8B030D-6E8A-4147-A177-3AD203B41FA5}">
                      <a16:colId xmlns:a16="http://schemas.microsoft.com/office/drawing/2014/main" val="2870720439"/>
                    </a:ext>
                  </a:extLst>
                </a:gridCol>
                <a:gridCol w="2668895">
                  <a:extLst>
                    <a:ext uri="{9D8B030D-6E8A-4147-A177-3AD203B41FA5}">
                      <a16:colId xmlns:a16="http://schemas.microsoft.com/office/drawing/2014/main" val="2628005999"/>
                    </a:ext>
                  </a:extLst>
                </a:gridCol>
              </a:tblGrid>
              <a:tr h="688243">
                <a:tc gridSpan="2">
                  <a:txBody>
                    <a:bodyPr/>
                    <a:lstStyle/>
                    <a:p>
                      <a:r>
                        <a:rPr lang="da-DK" sz="3100" b="1"/>
                        <a:t>INPUT</a:t>
                      </a:r>
                      <a:endParaRPr lang="da-DK" sz="3100"/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3100" b="1"/>
                        <a:t>OUTPUT</a:t>
                      </a:r>
                      <a:r>
                        <a:rPr lang="da-DK" sz="3100"/>
                        <a:t>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88882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A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B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Q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791562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620105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484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422585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09161"/>
                  </a:ext>
                </a:extLst>
              </a:tr>
            </a:tbl>
          </a:graphicData>
        </a:graphic>
      </p:graphicFrame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E6C5C49-FDCA-4561-9D9E-34AD95CA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2525440"/>
            <a:ext cx="5952014" cy="2459048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F14335-7570-44AB-9C25-E2E50278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937" y="102245"/>
            <a:ext cx="2209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BACDF7B-6B41-12FF-CB1A-EDCCB90EF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XOR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65DF0B-03A1-480B-9D67-478FC0C87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4" y="2865156"/>
            <a:ext cx="5438776" cy="2270688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BD5DED-0419-4D2E-A656-CCB01DED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71502"/>
              </p:ext>
            </p:extLst>
          </p:nvPr>
        </p:nvGraphicFramePr>
        <p:xfrm>
          <a:off x="561975" y="2049549"/>
          <a:ext cx="5438778" cy="3901902"/>
        </p:xfrm>
        <a:graphic>
          <a:graphicData uri="http://schemas.openxmlformats.org/drawingml/2006/table">
            <a:tbl>
              <a:tblPr/>
              <a:tblGrid>
                <a:gridCol w="1308624">
                  <a:extLst>
                    <a:ext uri="{9D8B030D-6E8A-4147-A177-3AD203B41FA5}">
                      <a16:colId xmlns:a16="http://schemas.microsoft.com/office/drawing/2014/main" val="1632503275"/>
                    </a:ext>
                  </a:extLst>
                </a:gridCol>
                <a:gridCol w="1308624">
                  <a:extLst>
                    <a:ext uri="{9D8B030D-6E8A-4147-A177-3AD203B41FA5}">
                      <a16:colId xmlns:a16="http://schemas.microsoft.com/office/drawing/2014/main" val="3024587176"/>
                    </a:ext>
                  </a:extLst>
                </a:gridCol>
                <a:gridCol w="2821530">
                  <a:extLst>
                    <a:ext uri="{9D8B030D-6E8A-4147-A177-3AD203B41FA5}">
                      <a16:colId xmlns:a16="http://schemas.microsoft.com/office/drawing/2014/main" val="3398091967"/>
                    </a:ext>
                  </a:extLst>
                </a:gridCol>
              </a:tblGrid>
              <a:tr h="650317">
                <a:tc gridSpan="2">
                  <a:txBody>
                    <a:bodyPr/>
                    <a:lstStyle/>
                    <a:p>
                      <a:r>
                        <a:rPr lang="da-DK" sz="2900" b="1"/>
                        <a:t>INPUT</a:t>
                      </a:r>
                      <a:endParaRPr lang="da-DK" sz="2900"/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900" b="1"/>
                        <a:t>OUTPUT</a:t>
                      </a:r>
                      <a:r>
                        <a:rPr lang="da-DK" sz="2900"/>
                        <a:t>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50968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A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B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Q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360614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493824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240708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712301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 dirty="0"/>
                        <a:t>0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22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99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8423E69-D136-4647-A1FB-961967F88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0" r="12098" b="-1"/>
          <a:stretch/>
        </p:blipFill>
        <p:spPr>
          <a:xfrm>
            <a:off x="561975" y="1905000"/>
            <a:ext cx="5438776" cy="4191000"/>
          </a:xfrm>
          <a:prstGeom prst="rect">
            <a:avLst/>
          </a:prstGeom>
          <a:noFill/>
        </p:spPr>
      </p:pic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0D9C3ACB-3F74-4548-A0C7-F04A663F4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38" b="1"/>
          <a:stretch/>
        </p:blipFill>
        <p:spPr>
          <a:xfrm>
            <a:off x="6194424" y="1905000"/>
            <a:ext cx="5438776" cy="419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16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5" name="Picture 4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78CB9CAD-919C-47C0-B7D7-97756820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1" y="1929764"/>
            <a:ext cx="4759959" cy="35916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1D05AC5-6925-4CF4-A831-76AC6A656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72004"/>
            <a:ext cx="5654788" cy="259529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1F68B3-5221-4E72-A2D1-31F4BA8C3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225" y="381000"/>
            <a:ext cx="38100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8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>
                <a:hlinkClick r:id="rId3"/>
              </a:rPr>
              <a:t>Nand To Tetris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1D7F8-656E-498B-BD3E-717C1D15A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335" y="1044535"/>
            <a:ext cx="9341330" cy="1530429"/>
          </a:xfrm>
          <a:prstGeom prst="rect">
            <a:avLst/>
          </a:prstGeom>
        </p:spPr>
      </p:pic>
      <p:pic>
        <p:nvPicPr>
          <p:cNvPr id="3076" name="Picture 4" descr="Further plans about the NAND to Tetris project – Geeks out of the box">
            <a:extLst>
              <a:ext uri="{FF2B5EF4-FFF2-40B4-BE49-F238E27FC236}">
                <a16:creationId xmlns:a16="http://schemas.microsoft.com/office/drawing/2014/main" id="{4282104F-792F-4B56-9CA1-98A36181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1" y="2930384"/>
            <a:ext cx="4758065" cy="32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om Nand to Tetris: Build a Modern Computer from First Principles online  course – Brychan Thomas' projects">
            <a:extLst>
              <a:ext uri="{FF2B5EF4-FFF2-40B4-BE49-F238E27FC236}">
                <a16:creationId xmlns:a16="http://schemas.microsoft.com/office/drawing/2014/main" id="{205ADA4D-A4CC-42C7-A489-13E30814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2930384"/>
            <a:ext cx="4595019" cy="325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01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1907 – </a:t>
            </a:r>
            <a:r>
              <a:rPr lang="en-US" dirty="0" err="1"/>
              <a:t>Vacuume</a:t>
            </a:r>
            <a:r>
              <a:rPr lang="en-US" dirty="0"/>
              <a:t> Tubes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8455C8E-3EF7-497D-B079-F16DF7388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660" y="1333499"/>
            <a:ext cx="3505200" cy="4191000"/>
          </a:xfrm>
          <a:prstGeom prst="rect">
            <a:avLst/>
          </a:prstGeom>
        </p:spPr>
      </p:pic>
      <p:pic>
        <p:nvPicPr>
          <p:cNvPr id="8" name="Picture 7" descr="A picture containing electronics, tube&#10;&#10;Description automatically generated">
            <a:extLst>
              <a:ext uri="{FF2B5EF4-FFF2-40B4-BE49-F238E27FC236}">
                <a16:creationId xmlns:a16="http://schemas.microsoft.com/office/drawing/2014/main" id="{2040631E-2D6E-422C-8341-14733A9F5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536" y="565514"/>
            <a:ext cx="1661883" cy="12464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CC3B19-AF5D-4027-A550-62BF3F21AC9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948419" y="1188720"/>
            <a:ext cx="530861" cy="1394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8CEAE3-724C-48A7-8E22-D4704E5E2528}"/>
              </a:ext>
            </a:extLst>
          </p:cNvPr>
          <p:cNvSpPr/>
          <p:nvPr/>
        </p:nvSpPr>
        <p:spPr>
          <a:xfrm>
            <a:off x="8830309" y="2720306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811476-01BB-4C80-8798-43C4871C85C1}"/>
              </a:ext>
            </a:extLst>
          </p:cNvPr>
          <p:cNvSpPr/>
          <p:nvPr/>
        </p:nvSpPr>
        <p:spPr>
          <a:xfrm>
            <a:off x="8830309" y="3261328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2E93E2-D2AA-4919-BEC7-821A9F8C10E5}"/>
              </a:ext>
            </a:extLst>
          </p:cNvPr>
          <p:cNvSpPr/>
          <p:nvPr/>
        </p:nvSpPr>
        <p:spPr>
          <a:xfrm>
            <a:off x="11146789" y="3299459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00FD620C-51C0-451B-BEB4-A461CF5823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225039"/>
          </a:xfrm>
        </p:spPr>
        <p:txBody>
          <a:bodyPr>
            <a:normAutofit/>
          </a:bodyPr>
          <a:lstStyle/>
          <a:p>
            <a:r>
              <a:rPr lang="en-US" dirty="0"/>
              <a:t>Lee de Forest Created the first electronic gates using Vacuum Tubes</a:t>
            </a:r>
          </a:p>
          <a:p>
            <a:pPr lvl="1"/>
            <a:r>
              <a:rPr lang="en-US" dirty="0"/>
              <a:t>The main advantage of using vacuum tube technology:</a:t>
            </a:r>
          </a:p>
          <a:p>
            <a:pPr lvl="2"/>
            <a:r>
              <a:rPr lang="en-US" dirty="0"/>
              <a:t>Speed of Electron is greater than any mechanical based calculator</a:t>
            </a:r>
          </a:p>
          <a:p>
            <a:pPr lvl="2"/>
            <a:r>
              <a:rPr lang="en-US" dirty="0"/>
              <a:t>The Vacuum environment is not susceptible to electro-magnetic interference</a:t>
            </a:r>
          </a:p>
        </p:txBody>
      </p:sp>
      <p:pic>
        <p:nvPicPr>
          <p:cNvPr id="18" name="Picture 17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B903E723-106E-4F4D-AB9A-6BEA464D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613" y="3459447"/>
            <a:ext cx="2095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Programming Language Work</a:t>
            </a:r>
          </a:p>
        </p:txBody>
      </p:sp>
    </p:spTree>
    <p:extLst>
      <p:ext uri="{BB962C8B-B14F-4D97-AF65-F5344CB8AC3E}">
        <p14:creationId xmlns:p14="http://schemas.microsoft.com/office/powerpoint/2010/main" val="56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Monsters (Pre-Transistor Age -1907s ~ 1950)</a:t>
            </a:r>
          </a:p>
        </p:txBody>
      </p:sp>
    </p:spTree>
    <p:extLst>
      <p:ext uri="{BB962C8B-B14F-4D97-AF65-F5344CB8AC3E}">
        <p14:creationId xmlns:p14="http://schemas.microsoft.com/office/powerpoint/2010/main" val="4254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5862888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1943 – ENIAC coding system 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9741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John Von Neumann Described the first computer memory.</a:t>
            </a:r>
          </a:p>
          <a:p>
            <a:pPr lvl="1"/>
            <a:r>
              <a:rPr lang="en-US" dirty="0"/>
              <a:t>Computers Would Use binary notation</a:t>
            </a:r>
          </a:p>
          <a:p>
            <a:pPr lvl="1"/>
            <a:r>
              <a:rPr lang="en-US" dirty="0"/>
              <a:t>Computers would be fed instructions which would be stored in memory and then execute those instructions. Instructions can come in Magnetic Tapes, Punch Cards or other external memory devices.</a:t>
            </a:r>
          </a:p>
        </p:txBody>
      </p:sp>
      <p:pic>
        <p:nvPicPr>
          <p:cNvPr id="6" name="Picture 5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24F0FDB-55A3-4817-8FDC-FD5941B6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47" y="857249"/>
            <a:ext cx="4064000" cy="30480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CC50409-037F-47C1-A7BB-A135AA30F335}"/>
              </a:ext>
            </a:extLst>
          </p:cNvPr>
          <p:cNvSpPr txBox="1">
            <a:spLocks/>
          </p:cNvSpPr>
          <p:nvPr/>
        </p:nvSpPr>
        <p:spPr>
          <a:xfrm>
            <a:off x="7434850" y="3957113"/>
            <a:ext cx="4140197" cy="564755"/>
          </a:xfrm>
          <a:prstGeom prst="rect">
            <a:avLst/>
          </a:prstGeom>
        </p:spPr>
        <p:txBody>
          <a:bodyPr/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EINAC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Table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feed the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instructions</a:t>
            </a:r>
            <a:endParaRPr lang="da-DK" dirty="0"/>
          </a:p>
        </p:txBody>
      </p:sp>
      <p:pic>
        <p:nvPicPr>
          <p:cNvPr id="8" name="Picture 7" descr="A person standing in a factory&#10;&#10;Description automatically generated with medium confidence">
            <a:extLst>
              <a:ext uri="{FF2B5EF4-FFF2-40B4-BE49-F238E27FC236}">
                <a16:creationId xmlns:a16="http://schemas.microsoft.com/office/drawing/2014/main" id="{074717B3-4E7F-4C97-9D5C-D9372CA4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1" y="3321766"/>
            <a:ext cx="3897563" cy="3059587"/>
          </a:xfrm>
          <a:prstGeom prst="rect">
            <a:avLst/>
          </a:prstGeom>
        </p:spPr>
      </p:pic>
      <p:pic>
        <p:nvPicPr>
          <p:cNvPr id="12" name="Picture 11" descr="A blac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14C8FE82-E85E-45C0-9BB5-DA2CF2B53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378" y="3550317"/>
            <a:ext cx="1838762" cy="2400300"/>
          </a:xfrm>
          <a:prstGeom prst="rect">
            <a:avLst/>
          </a:prstGeom>
        </p:spPr>
      </p:pic>
      <p:pic>
        <p:nvPicPr>
          <p:cNvPr id="14" name="Picture 1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7085A2F7-B14F-449C-82CD-F164B495E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369" y="862831"/>
            <a:ext cx="1275059" cy="1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1947 – ARC/Birkbeck Assembler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da-DK" b="1" dirty="0"/>
              <a:t>Kathleen Booth</a:t>
            </a:r>
            <a:r>
              <a:rPr lang="da-DK" dirty="0"/>
              <a:t> </a:t>
            </a:r>
            <a:r>
              <a:rPr lang="da-DK" dirty="0" err="1"/>
              <a:t>invented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assembly</a:t>
            </a:r>
            <a:r>
              <a:rPr lang="da-DK" dirty="0"/>
              <a:t> </a:t>
            </a:r>
            <a:r>
              <a:rPr lang="da-DK" dirty="0" err="1"/>
              <a:t>language</a:t>
            </a:r>
            <a:r>
              <a:rPr lang="da-DK" dirty="0"/>
              <a:t> (Machine Code)</a:t>
            </a:r>
            <a:endParaRPr lang="da-DK" b="1" dirty="0"/>
          </a:p>
          <a:p>
            <a:pPr lvl="1"/>
            <a:r>
              <a:rPr lang="en-US" sz="1800" dirty="0"/>
              <a:t>It’s primary purpose was to move commands from one register to another .</a:t>
            </a:r>
          </a:p>
          <a:p>
            <a:pPr lvl="1"/>
            <a:r>
              <a:rPr lang="en-US" sz="1800" dirty="0"/>
              <a:t>This allows for the creation of subroutines.</a:t>
            </a:r>
          </a:p>
          <a:p>
            <a:pPr lvl="1"/>
            <a:r>
              <a:rPr lang="en-US" sz="1800" dirty="0"/>
              <a:t>Used with Punch Cards</a:t>
            </a:r>
          </a:p>
        </p:txBody>
      </p:sp>
      <p:pic>
        <p:nvPicPr>
          <p:cNvPr id="17" name="Picture 16" descr="A picture containing text, person, computer, electronics&#10;&#10;Description automatically generated">
            <a:extLst>
              <a:ext uri="{FF2B5EF4-FFF2-40B4-BE49-F238E27FC236}">
                <a16:creationId xmlns:a16="http://schemas.microsoft.com/office/drawing/2014/main" id="{22C9098E-5B17-4DC0-BE52-8D89B76AA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062"/>
          <a:stretch/>
        </p:blipFill>
        <p:spPr>
          <a:xfrm>
            <a:off x="6194424" y="1333500"/>
            <a:ext cx="5438776" cy="4762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8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749968"/>
          </a:xfrm>
        </p:spPr>
        <p:txBody>
          <a:bodyPr anchor="t">
            <a:normAutofit/>
          </a:bodyPr>
          <a:lstStyle/>
          <a:p>
            <a:r>
              <a:rPr lang="en-US" dirty="0"/>
              <a:t>1949 –  Short Code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en-US" dirty="0"/>
              <a:t>John Mauchly </a:t>
            </a:r>
            <a:r>
              <a:rPr lang="da-DK" dirty="0" err="1"/>
              <a:t>created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of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interpreted</a:t>
            </a:r>
            <a:r>
              <a:rPr lang="da-DK" dirty="0"/>
              <a:t> </a:t>
            </a:r>
            <a:r>
              <a:rPr lang="da-DK" dirty="0" err="1"/>
              <a:t>languages</a:t>
            </a:r>
            <a:endParaRPr lang="da-DK" dirty="0"/>
          </a:p>
          <a:p>
            <a:pPr lvl="1"/>
            <a:r>
              <a:rPr lang="da-DK" dirty="0" err="1"/>
              <a:t>Comands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writen</a:t>
            </a:r>
            <a:r>
              <a:rPr lang="da-DK" dirty="0"/>
              <a:t> in </a:t>
            </a:r>
            <a:r>
              <a:rPr lang="da-DK" dirty="0" err="1"/>
              <a:t>plain</a:t>
            </a:r>
            <a:r>
              <a:rPr lang="da-DK" dirty="0"/>
              <a:t> </a:t>
            </a:r>
            <a:r>
              <a:rPr lang="da-DK" dirty="0" err="1"/>
              <a:t>mathematical</a:t>
            </a:r>
            <a:r>
              <a:rPr lang="da-DK" dirty="0"/>
              <a:t> </a:t>
            </a:r>
            <a:r>
              <a:rPr lang="da-DK" dirty="0" err="1"/>
              <a:t>expressions</a:t>
            </a:r>
            <a:r>
              <a:rPr lang="da-DK" dirty="0"/>
              <a:t>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translated</a:t>
            </a:r>
            <a:r>
              <a:rPr lang="da-DK" dirty="0"/>
              <a:t> to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code</a:t>
            </a:r>
            <a:endParaRPr lang="da-DK" dirty="0"/>
          </a:p>
          <a:p>
            <a:pPr lvl="1"/>
            <a:r>
              <a:rPr lang="da-DK" dirty="0" err="1"/>
              <a:t>Was</a:t>
            </a:r>
            <a:r>
              <a:rPr lang="da-DK" dirty="0"/>
              <a:t> 50 times </a:t>
            </a:r>
            <a:r>
              <a:rPr lang="da-DK" dirty="0" err="1"/>
              <a:t>slower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code</a:t>
            </a:r>
            <a:endParaRPr lang="da-DK" dirty="0"/>
          </a:p>
        </p:txBody>
      </p:sp>
      <p:pic>
        <p:nvPicPr>
          <p:cNvPr id="3" name="Picture 2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B14BA231-86F6-4C26-8D06-18B3E9C3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683" y="463217"/>
            <a:ext cx="1905000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47008-35EF-415B-A6E1-DFA993F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1" y="3264682"/>
            <a:ext cx="4301673" cy="965535"/>
          </a:xfrm>
          <a:prstGeom prst="rect">
            <a:avLst/>
          </a:prstGeom>
        </p:spPr>
      </p:pic>
      <p:pic>
        <p:nvPicPr>
          <p:cNvPr id="11" name="Picture 10" descr="A person playing a piano&#10;&#10;Description automatically generated with medium confidence">
            <a:extLst>
              <a:ext uri="{FF2B5EF4-FFF2-40B4-BE49-F238E27FC236}">
                <a16:creationId xmlns:a16="http://schemas.microsoft.com/office/drawing/2014/main" id="{1989ED8D-2D51-4DCC-9F60-445F931E5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27" y="3747450"/>
            <a:ext cx="3774572" cy="28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~1950 –  Transistors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703127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The </a:t>
            </a:r>
            <a:r>
              <a:rPr lang="da-DK" dirty="0" err="1"/>
              <a:t>main</a:t>
            </a:r>
            <a:r>
              <a:rPr lang="da-DK" dirty="0"/>
              <a:t> issue with </a:t>
            </a:r>
            <a:r>
              <a:rPr lang="da-DK" dirty="0" err="1"/>
              <a:t>vacuum</a:t>
            </a:r>
            <a:r>
              <a:rPr lang="da-DK" dirty="0"/>
              <a:t> tubes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have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use-life</a:t>
            </a:r>
            <a:r>
              <a:rPr lang="da-DK" dirty="0"/>
              <a:t> &amp; </a:t>
            </a:r>
            <a:r>
              <a:rPr lang="da-DK" dirty="0" err="1"/>
              <a:t>consume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fo</a:t>
            </a:r>
            <a:r>
              <a:rPr lang="da-DK" dirty="0"/>
              <a:t> </a:t>
            </a:r>
            <a:r>
              <a:rPr lang="da-DK" dirty="0" err="1"/>
              <a:t>electricity</a:t>
            </a:r>
            <a:endParaRPr lang="da-DK" dirty="0"/>
          </a:p>
          <a:p>
            <a:r>
              <a:rPr lang="da-DK" dirty="0"/>
              <a:t>Transistors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a </a:t>
            </a:r>
            <a:r>
              <a:rPr lang="da-DK" dirty="0" err="1"/>
              <a:t>vacuum</a:t>
            </a:r>
            <a:r>
              <a:rPr lang="da-DK" dirty="0"/>
              <a:t> to </a:t>
            </a:r>
            <a:r>
              <a:rPr lang="da-DK" dirty="0" err="1"/>
              <a:t>operate</a:t>
            </a:r>
            <a:r>
              <a:rPr lang="da-DK" dirty="0"/>
              <a:t> in,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smaller and </a:t>
            </a:r>
            <a:r>
              <a:rPr lang="da-DK" dirty="0" err="1"/>
              <a:t>much</a:t>
            </a:r>
            <a:r>
              <a:rPr lang="da-DK" dirty="0"/>
              <a:t> more </a:t>
            </a:r>
            <a:r>
              <a:rPr lang="da-DK" dirty="0" err="1"/>
              <a:t>energy</a:t>
            </a:r>
            <a:r>
              <a:rPr lang="da-DK" dirty="0"/>
              <a:t> efficient.</a:t>
            </a:r>
          </a:p>
          <a:p>
            <a:r>
              <a:rPr lang="da-DK" dirty="0"/>
              <a:t>This </a:t>
            </a:r>
            <a:r>
              <a:rPr lang="da-DK" dirty="0" err="1"/>
              <a:t>allows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smaller</a:t>
            </a:r>
          </a:p>
        </p:txBody>
      </p:sp>
      <p:pic>
        <p:nvPicPr>
          <p:cNvPr id="6" name="Picture 5" descr="A picture containing text, electronics, tube, stack&#10;&#10;Description automatically generated">
            <a:extLst>
              <a:ext uri="{FF2B5EF4-FFF2-40B4-BE49-F238E27FC236}">
                <a16:creationId xmlns:a16="http://schemas.microsoft.com/office/drawing/2014/main" id="{3DE8B2EF-981D-4630-B496-B90465B3F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5" r="-3" b="-3"/>
          <a:stretch/>
        </p:blipFill>
        <p:spPr>
          <a:xfrm>
            <a:off x="6194424" y="1333500"/>
            <a:ext cx="5438776" cy="4762500"/>
          </a:xfrm>
          <a:prstGeom prst="rect">
            <a:avLst/>
          </a:prstGeom>
          <a:noFill/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E2830F9F-6885-4831-A30C-FF49B55E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6" y="3330053"/>
            <a:ext cx="3389195" cy="2541896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98B86DA4-F8EF-4E3C-93FD-1A8818DA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882" y="3466115"/>
            <a:ext cx="2114550" cy="2162175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B957CFE7-C1ED-4F41-A499-42CED5100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805" y="157365"/>
            <a:ext cx="1632306" cy="115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7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Level Languages (1950s ~ Current)</a:t>
            </a:r>
          </a:p>
        </p:txBody>
      </p:sp>
    </p:spTree>
    <p:extLst>
      <p:ext uri="{BB962C8B-B14F-4D97-AF65-F5344CB8AC3E}">
        <p14:creationId xmlns:p14="http://schemas.microsoft.com/office/powerpoint/2010/main" val="1404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749968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1954 –  </a:t>
            </a:r>
            <a:r>
              <a:rPr lang="da-DK" b="1" dirty="0"/>
              <a:t>Fortran</a:t>
            </a:r>
            <a:br>
              <a:rPr lang="da-DK" b="1" dirty="0"/>
            </a:b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739189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IBM</a:t>
            </a:r>
          </a:p>
          <a:p>
            <a:pPr lvl="1"/>
            <a:r>
              <a:rPr lang="da-DK" dirty="0"/>
              <a:t>First </a:t>
            </a:r>
            <a:r>
              <a:rPr lang="da-DK" dirty="0" err="1"/>
              <a:t>use</a:t>
            </a:r>
            <a:r>
              <a:rPr lang="da-DK" dirty="0"/>
              <a:t> of statements IF, GOTO, </a:t>
            </a:r>
            <a:r>
              <a:rPr lang="da-DK" dirty="0" err="1"/>
              <a:t>etc</a:t>
            </a:r>
            <a:r>
              <a:rPr lang="da-DK" dirty="0"/>
              <a:t> to </a:t>
            </a:r>
            <a:r>
              <a:rPr lang="da-DK" dirty="0" err="1"/>
              <a:t>manipulate</a:t>
            </a:r>
            <a:r>
              <a:rPr lang="da-DK" dirty="0"/>
              <a:t> switches and </a:t>
            </a:r>
            <a:r>
              <a:rPr lang="da-DK" dirty="0" err="1"/>
              <a:t>create</a:t>
            </a:r>
            <a:r>
              <a:rPr lang="da-DK" dirty="0"/>
              <a:t> sub </a:t>
            </a:r>
            <a:r>
              <a:rPr lang="da-DK" dirty="0" err="1"/>
              <a:t>routines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Still running </a:t>
            </a:r>
            <a:r>
              <a:rPr lang="da-DK" dirty="0" err="1"/>
              <a:t>today</a:t>
            </a:r>
            <a:endParaRPr lang="da-DK" dirty="0"/>
          </a:p>
        </p:txBody>
      </p:sp>
      <p:pic>
        <p:nvPicPr>
          <p:cNvPr id="6" name="Picture 5" descr="A picture containing floor, indoor, ceiling, room&#10;&#10;Description automatically generated">
            <a:extLst>
              <a:ext uri="{FF2B5EF4-FFF2-40B4-BE49-F238E27FC236}">
                <a16:creationId xmlns:a16="http://schemas.microsoft.com/office/drawing/2014/main" id="{D77F3644-D755-49F5-9488-55B9EA15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6" y="430846"/>
            <a:ext cx="5680818" cy="3728537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37FC2A6-2902-4B8A-8AA4-5ED340C8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1" y="4363008"/>
            <a:ext cx="2804025" cy="2141256"/>
          </a:xfrm>
          <a:prstGeom prst="rect">
            <a:avLst/>
          </a:prstGeom>
        </p:spPr>
      </p:pic>
      <p:pic>
        <p:nvPicPr>
          <p:cNvPr id="12" name="Picture 11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3C89348D-30B2-4F19-81ED-2E976EF2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902" y="4361914"/>
            <a:ext cx="3342774" cy="22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350FB3-2718-4E76-AA65-DB79CE81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>
                <a:hlinkClick r:id="rId2"/>
              </a:rPr>
              <a:t>Female Punch Card Operatives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04A58-DE85-47B9-B5CD-FD68BD65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41ACB-580E-4597-9525-C0CE35D4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4102" name="Picture 6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FF16BE0E-CEC0-4B6A-B750-50206A66C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398" r="16236"/>
          <a:stretch/>
        </p:blipFill>
        <p:spPr bwMode="auto">
          <a:xfrm>
            <a:off x="561975" y="1333500"/>
            <a:ext cx="5438776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r Ada Lovelace Day – Father Busa's Female Punch Card ...">
            <a:extLst>
              <a:ext uri="{FF2B5EF4-FFF2-40B4-BE49-F238E27FC236}">
                <a16:creationId xmlns:a16="http://schemas.microsoft.com/office/drawing/2014/main" id="{5462FDD3-56D5-4837-876E-D57D31F80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 r="9995" b="1"/>
          <a:stretch/>
        </p:blipFill>
        <p:spPr bwMode="auto">
          <a:xfrm>
            <a:off x="6194424" y="1333500"/>
            <a:ext cx="5438776" cy="47625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92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1958 –  </a:t>
            </a:r>
            <a:r>
              <a:rPr lang="da-DK" sz="2200" b="1" dirty="0"/>
              <a:t>Lisp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John McCarthy</a:t>
            </a:r>
          </a:p>
          <a:p>
            <a:pPr lvl="1"/>
            <a:r>
              <a:rPr lang="da-DK" dirty="0" err="1"/>
              <a:t>Introduced</a:t>
            </a:r>
            <a:r>
              <a:rPr lang="da-DK" dirty="0"/>
              <a:t> List-</a:t>
            </a:r>
            <a:r>
              <a:rPr lang="da-DK" dirty="0" err="1"/>
              <a:t>processing</a:t>
            </a:r>
            <a:r>
              <a:rPr lang="da-DK" dirty="0"/>
              <a:t> and </a:t>
            </a:r>
            <a:r>
              <a:rPr lang="da-DK" dirty="0" err="1"/>
              <a:t>Recusion</a:t>
            </a:r>
            <a:endParaRPr lang="da-DK" dirty="0"/>
          </a:p>
          <a:p>
            <a:pPr lvl="1"/>
            <a:r>
              <a:rPr lang="da-DK" dirty="0"/>
              <a:t>Still </a:t>
            </a:r>
            <a:r>
              <a:rPr lang="da-DK" dirty="0" err="1"/>
              <a:t>used</a:t>
            </a:r>
            <a:r>
              <a:rPr lang="da-DK" dirty="0"/>
              <a:t> by Boeing and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companies</a:t>
            </a:r>
            <a:endParaRPr lang="da-DK" dirty="0"/>
          </a:p>
          <a:p>
            <a:pPr lvl="1"/>
            <a:endParaRPr lang="da-DK" dirty="0"/>
          </a:p>
        </p:txBody>
      </p:sp>
      <p:pic>
        <p:nvPicPr>
          <p:cNvPr id="3" name="Picture 2" descr="A person with a beard and glasses&#10;&#10;Description automatically generated with low confidence">
            <a:extLst>
              <a:ext uri="{FF2B5EF4-FFF2-40B4-BE49-F238E27FC236}">
                <a16:creationId xmlns:a16="http://schemas.microsoft.com/office/drawing/2014/main" id="{E51D2514-7FB2-485B-8CA1-424D373B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332" y="157365"/>
            <a:ext cx="2878321" cy="3338852"/>
          </a:xfrm>
          <a:prstGeom prst="rect">
            <a:avLst/>
          </a:prstGeom>
        </p:spPr>
      </p:pic>
      <p:pic>
        <p:nvPicPr>
          <p:cNvPr id="8" name="Picture 7" descr="A picture containing indoor, wall, floor, bathroom&#10;&#10;Description automatically generated">
            <a:extLst>
              <a:ext uri="{FF2B5EF4-FFF2-40B4-BE49-F238E27FC236}">
                <a16:creationId xmlns:a16="http://schemas.microsoft.com/office/drawing/2014/main" id="{9597FE11-BD04-4054-AA48-CD595CE7C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47" y="3129895"/>
            <a:ext cx="2344554" cy="310120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50B83CB-4316-4BD2-9715-4D04CBA27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1" y="3585188"/>
            <a:ext cx="4800600" cy="26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6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1959 –  </a:t>
            </a:r>
            <a:r>
              <a:rPr lang="da-DK" sz="2200" b="1" dirty="0"/>
              <a:t>COBOL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2098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Grace Hopper</a:t>
            </a:r>
          </a:p>
          <a:p>
            <a:pPr lvl="1"/>
            <a:r>
              <a:rPr lang="da-DK" sz="1800" dirty="0"/>
              <a:t>Common Business </a:t>
            </a:r>
            <a:r>
              <a:rPr lang="da-DK" sz="1800" dirty="0" err="1"/>
              <a:t>Oriented</a:t>
            </a:r>
            <a:r>
              <a:rPr lang="da-DK" sz="1800" dirty="0"/>
              <a:t> Language</a:t>
            </a:r>
          </a:p>
          <a:p>
            <a:pPr lvl="1"/>
            <a:r>
              <a:rPr lang="da-DK" sz="1800" dirty="0" err="1"/>
              <a:t>Used</a:t>
            </a:r>
            <a:r>
              <a:rPr lang="da-DK" sz="1800" dirty="0"/>
              <a:t> English </a:t>
            </a:r>
            <a:r>
              <a:rPr lang="da-DK" sz="1800" dirty="0" err="1"/>
              <a:t>Syntax</a:t>
            </a:r>
            <a:endParaRPr lang="da-DK" sz="1800" dirty="0"/>
          </a:p>
          <a:p>
            <a:pPr lvl="1"/>
            <a:r>
              <a:rPr lang="da-DK" sz="1800" dirty="0"/>
              <a:t>Still </a:t>
            </a:r>
            <a:r>
              <a:rPr lang="da-DK" sz="1800" dirty="0" err="1"/>
              <a:t>Used</a:t>
            </a:r>
            <a:r>
              <a:rPr lang="da-DK" sz="1800" dirty="0"/>
              <a:t> </a:t>
            </a:r>
            <a:r>
              <a:rPr lang="da-DK" sz="1800" dirty="0" err="1"/>
              <a:t>today</a:t>
            </a:r>
            <a:r>
              <a:rPr lang="da-DK" sz="1800" dirty="0"/>
              <a:t> by Banks in most </a:t>
            </a:r>
            <a:r>
              <a:rPr lang="da-DK" sz="1800" dirty="0" err="1"/>
              <a:t>ATMs</a:t>
            </a:r>
            <a:r>
              <a:rPr lang="da-DK" sz="1800" dirty="0"/>
              <a:t>.</a:t>
            </a:r>
            <a:endParaRPr lang="da-DK" sz="1400" dirty="0"/>
          </a:p>
        </p:txBody>
      </p:sp>
      <p:pic>
        <p:nvPicPr>
          <p:cNvPr id="7" name="Picture 6" descr="A person in uniform with a flag behind him&#10;&#10;Description automatically generated with low confidence">
            <a:extLst>
              <a:ext uri="{FF2B5EF4-FFF2-40B4-BE49-F238E27FC236}">
                <a16:creationId xmlns:a16="http://schemas.microsoft.com/office/drawing/2014/main" id="{58C970D8-ED21-4689-8481-49743C511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8" r="1" b="22520"/>
          <a:stretch/>
        </p:blipFill>
        <p:spPr>
          <a:xfrm>
            <a:off x="7462744" y="462288"/>
            <a:ext cx="3307486" cy="2896222"/>
          </a:xfrm>
          <a:prstGeom prst="rect">
            <a:avLst/>
          </a:prstGeom>
          <a:noFill/>
        </p:spPr>
      </p:pic>
      <p:pic>
        <p:nvPicPr>
          <p:cNvPr id="11" name="Picture 10" descr="A group of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1EEDFD1C-667E-4ED9-8E29-32A18169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837" y="3709163"/>
            <a:ext cx="3301393" cy="289622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806EB1AC-7430-4168-8471-0903559B4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813" y="4331626"/>
            <a:ext cx="2860499" cy="2145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2CC9C0-335A-43BB-B543-A32A9F3F9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82" y="4309505"/>
            <a:ext cx="2860499" cy="19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Computer Work?</a:t>
            </a:r>
          </a:p>
        </p:txBody>
      </p:sp>
    </p:spTree>
    <p:extLst>
      <p:ext uri="{BB962C8B-B14F-4D97-AF65-F5344CB8AC3E}">
        <p14:creationId xmlns:p14="http://schemas.microsoft.com/office/powerpoint/2010/main" val="7251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1964 –  </a:t>
            </a:r>
            <a:r>
              <a:rPr lang="da-DK" sz="2200" b="1" dirty="0"/>
              <a:t>BASIC 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499"/>
            <a:ext cx="5438776" cy="2283157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</a:t>
            </a:r>
            <a:r>
              <a:rPr lang="da-DK" dirty="0" err="1"/>
              <a:t>Dartmouth</a:t>
            </a:r>
            <a:r>
              <a:rPr lang="da-DK" dirty="0"/>
              <a:t> College</a:t>
            </a:r>
          </a:p>
          <a:p>
            <a:r>
              <a:rPr lang="en-US" dirty="0"/>
              <a:t>Beginners All-Purpose Symbolic Instruction Code</a:t>
            </a:r>
          </a:p>
          <a:p>
            <a:r>
              <a:rPr lang="en-US" dirty="0"/>
              <a:t>For people to use without the need for complex mathematical knowledge</a:t>
            </a:r>
          </a:p>
          <a:p>
            <a:r>
              <a:rPr lang="en-US" dirty="0"/>
              <a:t>Popular </a:t>
            </a:r>
            <a:r>
              <a:rPr lang="en-US" dirty="0" err="1"/>
              <a:t>foor</a:t>
            </a:r>
            <a:r>
              <a:rPr lang="en-US" dirty="0"/>
              <a:t> mini-computer use</a:t>
            </a:r>
            <a:endParaRPr lang="da-DK" dirty="0"/>
          </a:p>
          <a:p>
            <a:pPr lvl="1"/>
            <a:endParaRPr lang="da-DK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BE4860A-B36F-42DE-AF0F-0349F964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7" y="478307"/>
            <a:ext cx="5739183" cy="3443510"/>
          </a:xfrm>
          <a:prstGeom prst="rect">
            <a:avLst/>
          </a:prstGeom>
        </p:spPr>
      </p:pic>
      <p:pic>
        <p:nvPicPr>
          <p:cNvPr id="12" name="Picture 11" descr="A picture containing text, indoor, orange, tiled&#10;&#10;Description automatically generated">
            <a:extLst>
              <a:ext uri="{FF2B5EF4-FFF2-40B4-BE49-F238E27FC236}">
                <a16:creationId xmlns:a16="http://schemas.microsoft.com/office/drawing/2014/main" id="{8C30B1C8-8378-4C7E-9F54-BE9187A30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1" y="3616656"/>
            <a:ext cx="2095500" cy="2790825"/>
          </a:xfrm>
          <a:prstGeom prst="rect">
            <a:avLst/>
          </a:prstGeom>
        </p:spPr>
      </p:pic>
      <p:pic>
        <p:nvPicPr>
          <p:cNvPr id="14" name="Picture 13" descr="A group of people working in an office&#10;&#10;Description automatically generated with low confidence">
            <a:extLst>
              <a:ext uri="{FF2B5EF4-FFF2-40B4-BE49-F238E27FC236}">
                <a16:creationId xmlns:a16="http://schemas.microsoft.com/office/drawing/2014/main" id="{CC921742-C973-40A7-8D42-F5582CAE8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251" y="4092751"/>
            <a:ext cx="3439540" cy="22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C646DB2-BF06-4D3E-B7C1-C5D02EE09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35" y="1338523"/>
            <a:ext cx="6376988" cy="2407313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4502150" cy="1333500"/>
          </a:xfrm>
        </p:spPr>
        <p:txBody>
          <a:bodyPr anchor="t">
            <a:normAutofit/>
          </a:bodyPr>
          <a:lstStyle/>
          <a:p>
            <a:r>
              <a:rPr lang="en-US"/>
              <a:t>1972 –  </a:t>
            </a:r>
            <a:r>
              <a:rPr lang="da-DK" b="1"/>
              <a:t>C  </a:t>
            </a:r>
            <a:br>
              <a:rPr lang="da-DK" b="1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</a:t>
            </a:r>
            <a:r>
              <a:rPr lang="en-US" dirty="0"/>
              <a:t>Denis Ritchie</a:t>
            </a:r>
          </a:p>
          <a:p>
            <a:r>
              <a:rPr lang="en-US" dirty="0"/>
              <a:t>For the Unix Operating system</a:t>
            </a:r>
          </a:p>
          <a:p>
            <a:r>
              <a:rPr lang="en-US" dirty="0"/>
              <a:t>Father of almost all Contemporary Languages</a:t>
            </a:r>
          </a:p>
          <a:p>
            <a:r>
              <a:rPr lang="en-US" dirty="0"/>
              <a:t>Still widely used</a:t>
            </a:r>
            <a:endParaRPr lang="da-DK" dirty="0"/>
          </a:p>
          <a:p>
            <a:pPr lvl="1"/>
            <a:endParaRPr lang="da-DK" sz="1800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1910BEC-F324-44E4-8A38-ADD35717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1" y="4272166"/>
            <a:ext cx="4114800" cy="174267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75E9D4-A3DE-4166-8442-2A3D21B47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756" y="3973315"/>
            <a:ext cx="4899546" cy="26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4502150" cy="1333500"/>
          </a:xfrm>
        </p:spPr>
        <p:txBody>
          <a:bodyPr anchor="t">
            <a:normAutofit/>
          </a:bodyPr>
          <a:lstStyle/>
          <a:p>
            <a:r>
              <a:rPr lang="en-US" dirty="0"/>
              <a:t>1983 –  </a:t>
            </a:r>
            <a:r>
              <a:rPr lang="da-DK" b="1" dirty="0"/>
              <a:t>C++  </a:t>
            </a:r>
            <a:br>
              <a:rPr lang="da-DK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1976987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</a:t>
            </a:r>
            <a:r>
              <a:rPr lang="da-DK" b="1" dirty="0"/>
              <a:t>Bjarne </a:t>
            </a:r>
            <a:r>
              <a:rPr lang="da-DK" b="1" dirty="0" err="1"/>
              <a:t>Stroustrup</a:t>
            </a:r>
            <a:r>
              <a:rPr lang="da-DK" dirty="0"/>
              <a:t> in </a:t>
            </a:r>
            <a:r>
              <a:rPr lang="da-DK" b="1" dirty="0" err="1"/>
              <a:t>Aarus</a:t>
            </a:r>
            <a:r>
              <a:rPr lang="da-DK" b="1" dirty="0"/>
              <a:t> University</a:t>
            </a:r>
            <a:r>
              <a:rPr lang="da-DK" dirty="0"/>
              <a:t>!</a:t>
            </a:r>
          </a:p>
          <a:p>
            <a:r>
              <a:rPr lang="en-US" dirty="0"/>
              <a:t>An extension of C providing OOP principles</a:t>
            </a:r>
          </a:p>
          <a:p>
            <a:r>
              <a:rPr lang="en-US" dirty="0"/>
              <a:t>One of the most used languages</a:t>
            </a:r>
            <a:endParaRPr lang="da-DK" dirty="0"/>
          </a:p>
          <a:p>
            <a:pPr lvl="1"/>
            <a:endParaRPr lang="da-DK" sz="18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EB8EEEC-AFC2-4801-A7B8-6ABB594DA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41" y="3881987"/>
            <a:ext cx="4411375" cy="262814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55A43B1-BE6F-4FE2-B4DA-B5AB138A1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689" y="247650"/>
            <a:ext cx="2949677" cy="3314700"/>
          </a:xfrm>
          <a:prstGeom prst="rect">
            <a:avLst/>
          </a:prstGeom>
        </p:spPr>
      </p:pic>
      <p:pic>
        <p:nvPicPr>
          <p:cNvPr id="5122" name="Picture 2" descr="TOP 25 QUOTES BY BJARNE STROUSTRUP (of 53) | A-Z Quotes">
            <a:extLst>
              <a:ext uri="{FF2B5EF4-FFF2-40B4-BE49-F238E27FC236}">
                <a16:creationId xmlns:a16="http://schemas.microsoft.com/office/drawing/2014/main" id="{4F271272-5FB8-414A-BDAF-BD8DA91E9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7" y="4072487"/>
            <a:ext cx="4575174" cy="215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4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1991 –  </a:t>
            </a:r>
            <a:r>
              <a:rPr lang="da-DK" sz="2200" b="1" dirty="0"/>
              <a:t>Python 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914668"/>
          </a:xfrm>
        </p:spPr>
        <p:txBody>
          <a:bodyPr>
            <a:normAutofit/>
          </a:bodyPr>
          <a:lstStyle/>
          <a:p>
            <a:r>
              <a:rPr lang="en-US" dirty="0"/>
              <a:t>Named after </a:t>
            </a:r>
            <a:r>
              <a:rPr lang="en-US" dirty="0" err="1"/>
              <a:t>Monthy</a:t>
            </a:r>
            <a:r>
              <a:rPr lang="en-US" dirty="0"/>
              <a:t> Python</a:t>
            </a:r>
          </a:p>
          <a:p>
            <a:r>
              <a:rPr lang="en-US" dirty="0"/>
              <a:t>Developed by </a:t>
            </a:r>
            <a:r>
              <a:rPr lang="en-US" dirty="0" err="1"/>
              <a:t>Duch</a:t>
            </a:r>
            <a:r>
              <a:rPr lang="en-US" dirty="0"/>
              <a:t> CS </a:t>
            </a:r>
            <a:r>
              <a:rPr lang="da-DK" b="1" dirty="0"/>
              <a:t>Guido Van </a:t>
            </a:r>
            <a:r>
              <a:rPr lang="da-DK" b="1" dirty="0" err="1"/>
              <a:t>Rossum</a:t>
            </a:r>
            <a:r>
              <a:rPr lang="da-DK" dirty="0"/>
              <a:t>.</a:t>
            </a:r>
          </a:p>
          <a:p>
            <a:r>
              <a:rPr lang="da-DK" dirty="0"/>
              <a:t>Minimalist User </a:t>
            </a:r>
            <a:r>
              <a:rPr lang="da-DK" dirty="0" err="1"/>
              <a:t>Syntax</a:t>
            </a:r>
            <a:endParaRPr lang="da-DK" dirty="0"/>
          </a:p>
          <a:p>
            <a:r>
              <a:rPr lang="da-DK" dirty="0"/>
              <a:t>One of the most </a:t>
            </a:r>
            <a:r>
              <a:rPr lang="da-DK" dirty="0" err="1"/>
              <a:t>popular</a:t>
            </a:r>
            <a:r>
              <a:rPr lang="da-DK" dirty="0"/>
              <a:t> computer </a:t>
            </a:r>
            <a:r>
              <a:rPr lang="da-DK" dirty="0" err="1"/>
              <a:t>languages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lvl="1"/>
            <a:endParaRPr lang="da-DK" dirty="0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B0A6872A-172E-493B-B1A0-A6D2B51E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1" y="3360155"/>
            <a:ext cx="4968291" cy="258798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AD9A866-98B6-4538-816F-BB0540366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78" y="157365"/>
            <a:ext cx="5591601" cy="3650073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789E6C1-1F8D-4624-B5ED-13E66B054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28" y="4031073"/>
            <a:ext cx="4250099" cy="25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DF959818-5E66-4737-A65D-5AEEE301F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102" y="1333500"/>
            <a:ext cx="3559968" cy="47625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And Many More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2" name="Online Media 1" title="God-Tier Developer Roadmap">
            <a:hlinkClick r:id="" action="ppaction://media"/>
            <a:extLst>
              <a:ext uri="{FF2B5EF4-FFF2-40B4-BE49-F238E27FC236}">
                <a16:creationId xmlns:a16="http://schemas.microsoft.com/office/drawing/2014/main" id="{B2CE46E0-EAA1-47B0-9695-549DD783F7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49301" y="1769167"/>
            <a:ext cx="6528598" cy="368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which language is the best?</a:t>
            </a:r>
          </a:p>
        </p:txBody>
      </p:sp>
    </p:spTree>
    <p:extLst>
      <p:ext uri="{BB962C8B-B14F-4D97-AF65-F5344CB8AC3E}">
        <p14:creationId xmlns:p14="http://schemas.microsoft.com/office/powerpoint/2010/main" val="38881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60968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94BD0-AAF1-41F4-B8D7-DA415BAE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F423B-36B9-4F6C-9ABE-8DFA2EA4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D6657-1071-4DEF-8775-647149B5D1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Next Time! 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Git &amp; Version Control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Lists &amp; Other Data Structures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Loops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Maybe… Classes and OOP principles part I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Before Next Time: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Exercises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Come up with one thing in your day-to-day life that you can automate. Break Down the Problem and Explain the steps needed to automate it. DO NOT THINK IN PYTHON!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2883DD-DC46-4F85-A7A3-9CC6E4A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61950"/>
            <a:ext cx="11066462" cy="952499"/>
          </a:xfrm>
        </p:spPr>
        <p:txBody>
          <a:bodyPr/>
          <a:lstStyle/>
          <a:p>
            <a:r>
              <a:rPr lang="en-US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39149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94BD0-AAF1-41F4-B8D7-DA415BAE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F423B-36B9-4F6C-9ABE-8DFA2EA4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2883DD-DC46-4F85-A7A3-9CC6E4A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628650"/>
          </a:xfrm>
        </p:spPr>
        <p:txBody>
          <a:bodyPr/>
          <a:lstStyle/>
          <a:p>
            <a:r>
              <a:rPr lang="en-US" dirty="0"/>
              <a:t>How I am envisioning this… for now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A289FA-3DC3-4D91-8DF4-FCB1833D9527}"/>
              </a:ext>
            </a:extLst>
          </p:cNvPr>
          <p:cNvGrpSpPr/>
          <p:nvPr/>
        </p:nvGrpSpPr>
        <p:grpSpPr>
          <a:xfrm>
            <a:off x="939801" y="1105304"/>
            <a:ext cx="4772025" cy="4994318"/>
            <a:chOff x="3541314" y="933854"/>
            <a:chExt cx="4772025" cy="49943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A7AB15-4A2E-4EF5-87DD-3D59380F72D7}"/>
                </a:ext>
              </a:extLst>
            </p:cNvPr>
            <p:cNvSpPr/>
            <p:nvPr/>
          </p:nvSpPr>
          <p:spPr>
            <a:xfrm>
              <a:off x="3541314" y="3032573"/>
              <a:ext cx="1562100" cy="1143000"/>
            </a:xfrm>
            <a:prstGeom prst="rect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Python General Knowledge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D851A9-D1EA-4506-B20A-FB37B74E9139}"/>
                </a:ext>
              </a:extLst>
            </p:cNvPr>
            <p:cNvSpPr/>
            <p:nvPr/>
          </p:nvSpPr>
          <p:spPr>
            <a:xfrm>
              <a:off x="6751239" y="3032573"/>
              <a:ext cx="1562100" cy="1143000"/>
            </a:xfrm>
            <a:prstGeom prst="rect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General Computer Science Knowledge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E811A4-B514-426C-B463-E3E7F7E00BF8}"/>
                </a:ext>
              </a:extLst>
            </p:cNvPr>
            <p:cNvSpPr/>
            <p:nvPr/>
          </p:nvSpPr>
          <p:spPr>
            <a:xfrm>
              <a:off x="5103414" y="4785172"/>
              <a:ext cx="1562100" cy="1143000"/>
            </a:xfrm>
            <a:prstGeom prst="rect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Exercises and Projects</a:t>
              </a: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4BA5AD9B-FCAD-4E09-BD16-73A7B50203B5}"/>
                </a:ext>
              </a:extLst>
            </p:cNvPr>
            <p:cNvSpPr/>
            <p:nvPr/>
          </p:nvSpPr>
          <p:spPr>
            <a:xfrm rot="10800000">
              <a:off x="6665513" y="4175573"/>
              <a:ext cx="1051325" cy="1481339"/>
            </a:xfrm>
            <a:prstGeom prst="bent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BC4FDE17-5B10-43DB-A297-793C570A4539}"/>
                </a:ext>
              </a:extLst>
            </p:cNvPr>
            <p:cNvSpPr/>
            <p:nvPr/>
          </p:nvSpPr>
          <p:spPr>
            <a:xfrm rot="10800000" flipH="1">
              <a:off x="4052090" y="4191939"/>
              <a:ext cx="1051325" cy="1481339"/>
            </a:xfrm>
            <a:prstGeom prst="bent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2ACA5B09-0A8F-450E-B2CA-250389F4F04F}"/>
                </a:ext>
              </a:extLst>
            </p:cNvPr>
            <p:cNvSpPr/>
            <p:nvPr/>
          </p:nvSpPr>
          <p:spPr>
            <a:xfrm>
              <a:off x="5103414" y="3458917"/>
              <a:ext cx="1647824" cy="333778"/>
            </a:xfrm>
            <a:prstGeom prst="leftRight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D19241-2797-4AD5-A3EC-91F2A40A7E6B}"/>
                </a:ext>
              </a:extLst>
            </p:cNvPr>
            <p:cNvSpPr txBox="1"/>
            <p:nvPr/>
          </p:nvSpPr>
          <p:spPr>
            <a:xfrm>
              <a:off x="3541314" y="2701882"/>
              <a:ext cx="714375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Part 1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73987D-9028-4600-A7F1-EAE0DCF4698A}"/>
                </a:ext>
              </a:extLst>
            </p:cNvPr>
            <p:cNvSpPr txBox="1"/>
            <p:nvPr/>
          </p:nvSpPr>
          <p:spPr>
            <a:xfrm>
              <a:off x="6751238" y="2718248"/>
              <a:ext cx="714375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Part 2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5E79C3-ECBC-4300-88A7-C081098CD017}"/>
                </a:ext>
              </a:extLst>
            </p:cNvPr>
            <p:cNvSpPr txBox="1"/>
            <p:nvPr/>
          </p:nvSpPr>
          <p:spPr>
            <a:xfrm>
              <a:off x="5313957" y="4484933"/>
              <a:ext cx="1226737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Continuous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92591A-8B0F-4241-8A26-41FA9F772479}"/>
                </a:ext>
              </a:extLst>
            </p:cNvPr>
            <p:cNvSpPr/>
            <p:nvPr/>
          </p:nvSpPr>
          <p:spPr>
            <a:xfrm>
              <a:off x="5147262" y="1248179"/>
              <a:ext cx="1562100" cy="1143000"/>
            </a:xfrm>
            <a:prstGeom prst="rect">
              <a:avLst/>
            </a:prstGeom>
            <a:solidFill>
              <a:srgbClr val="F9D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 History &amp; Common Knowledge</a:t>
              </a:r>
            </a:p>
          </p:txBody>
        </p:sp>
        <p:sp>
          <p:nvSpPr>
            <p:cNvPr id="20" name="Arrow: Up-Down 19">
              <a:extLst>
                <a:ext uri="{FF2B5EF4-FFF2-40B4-BE49-F238E27FC236}">
                  <a16:creationId xmlns:a16="http://schemas.microsoft.com/office/drawing/2014/main" id="{1AF02CB0-4C51-4B8F-9979-DA9B875FC4ED}"/>
                </a:ext>
              </a:extLst>
            </p:cNvPr>
            <p:cNvSpPr/>
            <p:nvPr/>
          </p:nvSpPr>
          <p:spPr>
            <a:xfrm rot="2035161">
              <a:off x="4487921" y="1632201"/>
              <a:ext cx="313821" cy="1484165"/>
            </a:xfrm>
            <a:prstGeom prst="upDown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Up-Down 20">
              <a:extLst>
                <a:ext uri="{FF2B5EF4-FFF2-40B4-BE49-F238E27FC236}">
                  <a16:creationId xmlns:a16="http://schemas.microsoft.com/office/drawing/2014/main" id="{BB638968-2C68-47D1-9942-2C1ABFFA3C16}"/>
                </a:ext>
              </a:extLst>
            </p:cNvPr>
            <p:cNvSpPr/>
            <p:nvPr/>
          </p:nvSpPr>
          <p:spPr>
            <a:xfrm rot="19564839" flipV="1">
              <a:off x="7039816" y="1586866"/>
              <a:ext cx="313821" cy="1484165"/>
            </a:xfrm>
            <a:prstGeom prst="upDown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C98509-777D-437E-9D51-A1A57D0CB4F8}"/>
                </a:ext>
              </a:extLst>
            </p:cNvPr>
            <p:cNvSpPr txBox="1"/>
            <p:nvPr/>
          </p:nvSpPr>
          <p:spPr>
            <a:xfrm>
              <a:off x="5147262" y="933854"/>
              <a:ext cx="1226737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Occasional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D919C04-3FE2-4A9A-9A44-34CB8FB6C308}"/>
              </a:ext>
            </a:extLst>
          </p:cNvPr>
          <p:cNvSpPr/>
          <p:nvPr/>
        </p:nvSpPr>
        <p:spPr>
          <a:xfrm>
            <a:off x="6658764" y="3172763"/>
            <a:ext cx="1723236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Specialization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C29A223F-B9BE-450E-960E-E13C9F13ABC9}"/>
              </a:ext>
            </a:extLst>
          </p:cNvPr>
          <p:cNvSpPr/>
          <p:nvPr/>
        </p:nvSpPr>
        <p:spPr>
          <a:xfrm>
            <a:off x="8675676" y="614765"/>
            <a:ext cx="561975" cy="6031203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A0993-D27C-4B41-A1C6-5F8F7A6A8D66}"/>
              </a:ext>
            </a:extLst>
          </p:cNvPr>
          <p:cNvSpPr/>
          <p:nvPr/>
        </p:nvSpPr>
        <p:spPr>
          <a:xfrm>
            <a:off x="9506739" y="1631239"/>
            <a:ext cx="1723236" cy="1143000"/>
          </a:xfrm>
          <a:prstGeom prst="rect">
            <a:avLst/>
          </a:prstGeom>
          <a:solidFill>
            <a:srgbClr val="406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Science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24AA5D-7E90-4AD6-B6A7-318CD09104EE}"/>
              </a:ext>
            </a:extLst>
          </p:cNvPr>
          <p:cNvSpPr/>
          <p:nvPr/>
        </p:nvSpPr>
        <p:spPr>
          <a:xfrm>
            <a:off x="9528963" y="2936612"/>
            <a:ext cx="1723236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Development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F363B8-31AD-48ED-986E-C91A257FCCAB}"/>
              </a:ext>
            </a:extLst>
          </p:cNvPr>
          <p:cNvSpPr/>
          <p:nvPr/>
        </p:nvSpPr>
        <p:spPr>
          <a:xfrm>
            <a:off x="9528967" y="4178598"/>
            <a:ext cx="1723236" cy="1143000"/>
          </a:xfrm>
          <a:prstGeom prst="rect">
            <a:avLst/>
          </a:prstGeom>
          <a:solidFill>
            <a:srgbClr val="5F6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Embedded Systems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0DE7D-2498-4E1B-8DB3-85C21057103A}"/>
              </a:ext>
            </a:extLst>
          </p:cNvPr>
          <p:cNvSpPr txBox="1"/>
          <p:nvPr/>
        </p:nvSpPr>
        <p:spPr>
          <a:xfrm>
            <a:off x="6695291" y="2798808"/>
            <a:ext cx="714375" cy="314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Part 3</a:t>
            </a:r>
            <a:endParaRPr lang="en-US" sz="180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CCB7D3-5C11-41BD-A8A7-033977084719}"/>
              </a:ext>
            </a:extLst>
          </p:cNvPr>
          <p:cNvSpPr/>
          <p:nvPr/>
        </p:nvSpPr>
        <p:spPr>
          <a:xfrm>
            <a:off x="9528967" y="5485783"/>
            <a:ext cx="1723236" cy="1143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Development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83D452-DB18-44F2-A46A-A1A476F9FBD3}"/>
              </a:ext>
            </a:extLst>
          </p:cNvPr>
          <p:cNvSpPr/>
          <p:nvPr/>
        </p:nvSpPr>
        <p:spPr>
          <a:xfrm>
            <a:off x="9506739" y="461973"/>
            <a:ext cx="1723236" cy="10050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IoS</a:t>
            </a:r>
            <a:r>
              <a:rPr lang="en-US" dirty="0"/>
              <a:t> and Android Development</a:t>
            </a: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232D325C-BB0C-44E6-9479-86F65BF9BBFF}"/>
              </a:ext>
            </a:extLst>
          </p:cNvPr>
          <p:cNvSpPr/>
          <p:nvPr/>
        </p:nvSpPr>
        <p:spPr>
          <a:xfrm>
            <a:off x="5683225" y="3615408"/>
            <a:ext cx="983465" cy="320230"/>
          </a:xfrm>
          <a:prstGeom prst="leftRightArrow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94BD0-AAF1-41F4-B8D7-DA415BAE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F423B-36B9-4F6C-9ABE-8DFA2EA4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2883DD-DC46-4F85-A7A3-9CC6E4A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628650"/>
          </a:xfrm>
        </p:spPr>
        <p:txBody>
          <a:bodyPr/>
          <a:lstStyle/>
          <a:p>
            <a:r>
              <a:rPr lang="en-US" dirty="0"/>
              <a:t>How I am envisioning this… for now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A4714-610C-4534-9192-3AF41C59C440}"/>
              </a:ext>
            </a:extLst>
          </p:cNvPr>
          <p:cNvSpPr/>
          <p:nvPr/>
        </p:nvSpPr>
        <p:spPr>
          <a:xfrm>
            <a:off x="3101976" y="2855018"/>
            <a:ext cx="1562100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Exercises &amp; Teaching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529ABC-9B34-4ECC-9E14-EC05F4A47FA9}"/>
              </a:ext>
            </a:extLst>
          </p:cNvPr>
          <p:cNvSpPr/>
          <p:nvPr/>
        </p:nvSpPr>
        <p:spPr>
          <a:xfrm>
            <a:off x="6652418" y="2855018"/>
            <a:ext cx="1562100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3D03A1E-0849-4D34-BD08-17063F720496}"/>
              </a:ext>
            </a:extLst>
          </p:cNvPr>
          <p:cNvSpPr/>
          <p:nvPr/>
        </p:nvSpPr>
        <p:spPr>
          <a:xfrm>
            <a:off x="4673601" y="3259830"/>
            <a:ext cx="1988342" cy="333375"/>
          </a:xfrm>
          <a:prstGeom prst="rightArrow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26001-FA8C-460A-8CC0-BF4C33E6F4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0AA7-5DAF-456A-A465-EFEA6DDF12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B3EF8-65D5-0A34-41F0-C86F6F32311F}"/>
              </a:ext>
            </a:extLst>
          </p:cNvPr>
          <p:cNvSpPr/>
          <p:nvPr/>
        </p:nvSpPr>
        <p:spPr>
          <a:xfrm>
            <a:off x="1937857" y="3009550"/>
            <a:ext cx="947956" cy="8388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Device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A535E-92DE-DBB9-67B0-99A237176017}"/>
              </a:ext>
            </a:extLst>
          </p:cNvPr>
          <p:cNvSpPr/>
          <p:nvPr/>
        </p:nvSpPr>
        <p:spPr>
          <a:xfrm>
            <a:off x="9306187" y="3009550"/>
            <a:ext cx="947956" cy="8388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Device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1990D-01C3-962C-6AC8-21AC27FFB7AC}"/>
              </a:ext>
            </a:extLst>
          </p:cNvPr>
          <p:cNvGrpSpPr/>
          <p:nvPr/>
        </p:nvGrpSpPr>
        <p:grpSpPr>
          <a:xfrm>
            <a:off x="3850313" y="433990"/>
            <a:ext cx="4228051" cy="5990018"/>
            <a:chOff x="3850313" y="433990"/>
            <a:chExt cx="4228051" cy="59900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A46685-ED94-207D-85E3-75592D7F91D7}"/>
                </a:ext>
              </a:extLst>
            </p:cNvPr>
            <p:cNvSpPr/>
            <p:nvPr/>
          </p:nvSpPr>
          <p:spPr>
            <a:xfrm>
              <a:off x="3850313" y="433990"/>
              <a:ext cx="4228051" cy="59900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27017D-5471-DDC1-9C4E-F9AE5F7EA0CB}"/>
                </a:ext>
              </a:extLst>
            </p:cNvPr>
            <p:cNvSpPr txBox="1"/>
            <p:nvPr/>
          </p:nvSpPr>
          <p:spPr>
            <a:xfrm>
              <a:off x="5442006" y="475935"/>
              <a:ext cx="1044664" cy="285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1800" dirty="0"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Computer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3AE491-4406-4023-52E4-3EA86AC8B7C8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2885813" y="3428999"/>
            <a:ext cx="96450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21BA13-8B63-801E-A02A-3F2B5CBDB918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8078364" y="3428999"/>
            <a:ext cx="122782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ED025E-BA2B-C79F-71FE-42A1BA65CD59}"/>
              </a:ext>
            </a:extLst>
          </p:cNvPr>
          <p:cNvCxnSpPr/>
          <p:nvPr/>
        </p:nvCxnSpPr>
        <p:spPr>
          <a:xfrm>
            <a:off x="558801" y="3428999"/>
            <a:ext cx="137905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EC60E1C6-6474-3AF2-EBCF-BB1589A15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3" y="2929106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AF35B9-F63A-1692-F06A-41281740B5B4}"/>
              </a:ext>
            </a:extLst>
          </p:cNvPr>
          <p:cNvSpPr/>
          <p:nvPr/>
        </p:nvSpPr>
        <p:spPr>
          <a:xfrm>
            <a:off x="4396142" y="5486400"/>
            <a:ext cx="3136392" cy="694944"/>
          </a:xfrm>
          <a:prstGeom prst="rect">
            <a:avLst/>
          </a:prstGeom>
          <a:solidFill>
            <a:srgbClr val="00ABC1"/>
          </a:solidFill>
          <a:ln>
            <a:solidFill>
              <a:srgbClr val="00A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7895CF-9510-D4B2-E161-56CA31A02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407" y="2945120"/>
            <a:ext cx="433992" cy="433992"/>
          </a:xfrm>
          <a:prstGeom prst="rect">
            <a:avLst/>
          </a:prstGeom>
        </p:spPr>
      </p:pic>
      <p:pic>
        <p:nvPicPr>
          <p:cNvPr id="22" name="Picture 2" descr="Python (programming language) - Wikipedia">
            <a:extLst>
              <a:ext uri="{FF2B5EF4-FFF2-40B4-BE49-F238E27FC236}">
                <a16:creationId xmlns:a16="http://schemas.microsoft.com/office/drawing/2014/main" id="{6EA2B5AE-D26C-5DAB-5E76-BA681729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44" y="5583925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A9D199-FE34-AF43-F499-5B64CC7FE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488" y="5649826"/>
            <a:ext cx="433992" cy="4339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40B709-9121-45D9-548C-9546C7CCAAF6}"/>
              </a:ext>
            </a:extLst>
          </p:cNvPr>
          <p:cNvSpPr/>
          <p:nvPr/>
        </p:nvSpPr>
        <p:spPr>
          <a:xfrm>
            <a:off x="4396142" y="1924050"/>
            <a:ext cx="3136392" cy="2556501"/>
          </a:xfrm>
          <a:prstGeom prst="rect">
            <a:avLst/>
          </a:prstGeom>
          <a:noFill/>
          <a:ln w="38100">
            <a:solidFill>
              <a:srgbClr val="00A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 Processing Unit (CPU)</a:t>
            </a:r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949AC365-D7AD-435D-87AE-F7AC2F23320A}"/>
              </a:ext>
            </a:extLst>
          </p:cNvPr>
          <p:cNvSpPr/>
          <p:nvPr/>
        </p:nvSpPr>
        <p:spPr>
          <a:xfrm rot="5400000">
            <a:off x="5515352" y="4790202"/>
            <a:ext cx="985838" cy="40656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AA9CBA-9702-EF7A-BA13-48E62773F57E}"/>
              </a:ext>
            </a:extLst>
          </p:cNvPr>
          <p:cNvSpPr/>
          <p:nvPr/>
        </p:nvSpPr>
        <p:spPr>
          <a:xfrm>
            <a:off x="4701323" y="3387847"/>
            <a:ext cx="2613896" cy="1015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Arithmetic/Logic Unit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DB0ED9-3367-838A-DE83-2FF964A1CD00}"/>
              </a:ext>
            </a:extLst>
          </p:cNvPr>
          <p:cNvSpPr/>
          <p:nvPr/>
        </p:nvSpPr>
        <p:spPr>
          <a:xfrm>
            <a:off x="4701323" y="1008849"/>
            <a:ext cx="2613896" cy="667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Unit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E53E09-759B-0F78-9F77-B6536B6A36FE}"/>
              </a:ext>
            </a:extLst>
          </p:cNvPr>
          <p:cNvSpPr/>
          <p:nvPr/>
        </p:nvSpPr>
        <p:spPr>
          <a:xfrm>
            <a:off x="4701323" y="2642820"/>
            <a:ext cx="2613896" cy="667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929E13-EC1D-4EF6-7FB4-5050855125C0}"/>
              </a:ext>
            </a:extLst>
          </p:cNvPr>
          <p:cNvSpPr txBox="1"/>
          <p:nvPr/>
        </p:nvSpPr>
        <p:spPr>
          <a:xfrm>
            <a:off x="234075" y="157365"/>
            <a:ext cx="3213213" cy="1088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Von Neumann Architecture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8F31A30-8013-F41B-43A4-97570DA8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75" y="3868321"/>
            <a:ext cx="433992" cy="4339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D99EF9-0DD3-BE22-D127-00D90194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279" y="2945120"/>
            <a:ext cx="433992" cy="433992"/>
          </a:xfrm>
          <a:prstGeom prst="rect">
            <a:avLst/>
          </a:prstGeom>
        </p:spPr>
      </p:pic>
      <p:pic>
        <p:nvPicPr>
          <p:cNvPr id="35" name="Picture 2" descr="Python (programming language) - Wikipedia">
            <a:extLst>
              <a:ext uri="{FF2B5EF4-FFF2-40B4-BE49-F238E27FC236}">
                <a16:creationId xmlns:a16="http://schemas.microsoft.com/office/drawing/2014/main" id="{81978F70-917A-F553-A8EF-15A898B3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28" y="3867557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Python (programming language) - Wikipedia">
            <a:extLst>
              <a:ext uri="{FF2B5EF4-FFF2-40B4-BE49-F238E27FC236}">
                <a16:creationId xmlns:a16="http://schemas.microsoft.com/office/drawing/2014/main" id="{079DAF53-3009-6AAE-BC4E-AA4747E88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98" y="2929105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hought Bubble: Cloud 36">
            <a:extLst>
              <a:ext uri="{FF2B5EF4-FFF2-40B4-BE49-F238E27FC236}">
                <a16:creationId xmlns:a16="http://schemas.microsoft.com/office/drawing/2014/main" id="{F0BA1D7F-408B-03CE-25C3-5239930F0D6D}"/>
              </a:ext>
            </a:extLst>
          </p:cNvPr>
          <p:cNvSpPr/>
          <p:nvPr/>
        </p:nvSpPr>
        <p:spPr>
          <a:xfrm>
            <a:off x="421765" y="1857024"/>
            <a:ext cx="2198959" cy="862357"/>
          </a:xfrm>
          <a:prstGeom prst="cloud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Ok, but how is this executed exactly?</a:t>
            </a:r>
          </a:p>
        </p:txBody>
      </p:sp>
    </p:spTree>
    <p:extLst>
      <p:ext uri="{BB962C8B-B14F-4D97-AF65-F5344CB8AC3E}">
        <p14:creationId xmlns:p14="http://schemas.microsoft.com/office/powerpoint/2010/main" val="2426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/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6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Computer Architecture">
            <a:extLst>
              <a:ext uri="{FF2B5EF4-FFF2-40B4-BE49-F238E27FC236}">
                <a16:creationId xmlns:a16="http://schemas.microsoft.com/office/drawing/2014/main" id="{65BA1B14-EA04-FC5E-A938-A50B00C42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377475"/>
            <a:ext cx="6743700" cy="61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Pioneers (Pre-</a:t>
            </a:r>
            <a:r>
              <a:rPr lang="en-US" dirty="0" err="1"/>
              <a:t>Vacuume</a:t>
            </a:r>
            <a:r>
              <a:rPr lang="en-US" dirty="0"/>
              <a:t> Tube Age ~1800s - 1907)</a:t>
            </a:r>
          </a:p>
        </p:txBody>
      </p:sp>
    </p:spTree>
    <p:extLst>
      <p:ext uri="{BB962C8B-B14F-4D97-AF65-F5344CB8AC3E}">
        <p14:creationId xmlns:p14="http://schemas.microsoft.com/office/powerpoint/2010/main" val="3455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1804 – Joseph Marie Jacquard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3810001" cy="4762500"/>
          </a:xfrm>
        </p:spPr>
        <p:txBody>
          <a:bodyPr/>
          <a:lstStyle/>
          <a:p>
            <a:r>
              <a:rPr lang="en-US" dirty="0"/>
              <a:t>The Jacquard loom</a:t>
            </a:r>
          </a:p>
          <a:p>
            <a:r>
              <a:rPr lang="en-US" dirty="0"/>
              <a:t>Used Punch Cards system to recreate complex patterns on a loom.</a:t>
            </a:r>
          </a:p>
        </p:txBody>
      </p:sp>
      <p:pic>
        <p:nvPicPr>
          <p:cNvPr id="2" name="Online Media 1" title="A Jacquard loom in action">
            <a:hlinkClick r:id="" action="ppaction://media"/>
            <a:extLst>
              <a:ext uri="{FF2B5EF4-FFF2-40B4-BE49-F238E27FC236}">
                <a16:creationId xmlns:a16="http://schemas.microsoft.com/office/drawing/2014/main" id="{5CEACE7F-E526-B82F-CF15-3C494AC979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2835" y="1833360"/>
            <a:ext cx="7055602" cy="39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3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1883 – Ada Lovelace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en-US" dirty="0"/>
              <a:t>First Programming Language to Calculate Bernoulli numbers</a:t>
            </a:r>
          </a:p>
          <a:p>
            <a:r>
              <a:rPr lang="en-US" dirty="0"/>
              <a:t>Created for a Victorian Steam Powered Calculator</a:t>
            </a:r>
          </a:p>
          <a:p>
            <a:pPr lvl="1"/>
            <a:r>
              <a:rPr lang="en-US" sz="1800" dirty="0"/>
              <a:t>A Primitive Computer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1A8A8-6479-D332-72D7-FC39B14D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0" b="36882"/>
          <a:stretch/>
        </p:blipFill>
        <p:spPr>
          <a:xfrm>
            <a:off x="6753224" y="0"/>
            <a:ext cx="5438776" cy="4762501"/>
          </a:xfrm>
          <a:prstGeom prst="rect">
            <a:avLst/>
          </a:prstGeom>
          <a:noFill/>
        </p:spPr>
      </p:pic>
      <p:pic>
        <p:nvPicPr>
          <p:cNvPr id="3074" name="Picture 2" descr="Who Was Charles Babbage?">
            <a:extLst>
              <a:ext uri="{FF2B5EF4-FFF2-40B4-BE49-F238E27FC236}">
                <a16:creationId xmlns:a16="http://schemas.microsoft.com/office/drawing/2014/main" id="{EA94B08D-0723-4BFD-0911-2DCF3CDE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490383"/>
            <a:ext cx="3908425" cy="2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alytical engine hi-res stock photography and images - Alamy">
            <a:extLst>
              <a:ext uri="{FF2B5EF4-FFF2-40B4-BE49-F238E27FC236}">
                <a16:creationId xmlns:a16="http://schemas.microsoft.com/office/drawing/2014/main" id="{6DD1BF8C-77A4-2406-02DE-84A42C954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558" y="3490383"/>
            <a:ext cx="1617654" cy="2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B2366DE-7E74-4FBC-ACD6-DE6499B9A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360185"/>
            <a:ext cx="11071225" cy="3459758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</p:spPr>
        <p:txBody>
          <a:bodyPr anchor="b">
            <a:normAutofit/>
          </a:bodyPr>
          <a:lstStyle/>
          <a:p>
            <a:r>
              <a:rPr lang="en-US" sz="2200" dirty="0"/>
              <a:t>1886 – Boolean Logic &amp; Logic Gates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D9E6C-AE5C-4DAA-A0B7-567855C6ED79}"/>
              </a:ext>
            </a:extLst>
          </p:cNvPr>
          <p:cNvSpPr txBox="1"/>
          <p:nvPr/>
        </p:nvSpPr>
        <p:spPr>
          <a:xfrm>
            <a:off x="561975" y="1333500"/>
            <a:ext cx="5866121" cy="911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In mathematics, a Boolean function is a function whose arguments and result assume values from a two-element set (usually {true, false}, {0,1} or {-1,1})</a:t>
            </a:r>
          </a:p>
        </p:txBody>
      </p:sp>
    </p:spTree>
    <p:extLst>
      <p:ext uri="{BB962C8B-B14F-4D97-AF65-F5344CB8AC3E}">
        <p14:creationId xmlns:p14="http://schemas.microsoft.com/office/powerpoint/2010/main" val="37742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heme/theme1.xml><?xml version="1.0" encoding="utf-8"?>
<a:theme xmlns:a="http://schemas.openxmlformats.org/drawingml/2006/main" name="Stibo Systems Office Theme">
  <a:themeElements>
    <a:clrScheme name="Custom 90">
      <a:dk1>
        <a:srgbClr val="000000"/>
      </a:dk1>
      <a:lt1>
        <a:srgbClr val="FFFFFF"/>
      </a:lt1>
      <a:dk2>
        <a:srgbClr val="37464F"/>
      </a:dk2>
      <a:lt2>
        <a:srgbClr val="D6DADB"/>
      </a:lt2>
      <a:accent1>
        <a:srgbClr val="004F5F"/>
      </a:accent1>
      <a:accent2>
        <a:srgbClr val="00ABC1"/>
      </a:accent2>
      <a:accent3>
        <a:srgbClr val="869095"/>
      </a:accent3>
      <a:accent4>
        <a:srgbClr val="40682C"/>
      </a:accent4>
      <a:accent5>
        <a:srgbClr val="8CA481"/>
      </a:accent5>
      <a:accent6>
        <a:srgbClr val="F9D452"/>
      </a:accent6>
      <a:hlink>
        <a:srgbClr val="FF4E00"/>
      </a:hlink>
      <a:folHlink>
        <a:srgbClr val="8690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800" dirty="0" err="1" smtClean="0">
            <a:latin typeface="+mj-lt"/>
            <a:ea typeface="Noto Sans" panose="020B0502040504020204" pitchFamily="34"/>
            <a:cs typeface="Noto Sans" panose="020B0502040504020204" pitchFamily="34"/>
          </a:defRPr>
        </a:defPPr>
      </a:lstStyle>
    </a:txDef>
  </a:objectDefaults>
  <a:extraClrSchemeLst/>
  <a:custClrLst>
    <a:custClr name="Lighthouse">
      <a:srgbClr val="FF4E00"/>
    </a:custClr>
    <a:custClr name="Skagerak">
      <a:srgbClr val="004F5F"/>
    </a:custClr>
    <a:custClr name="Storm">
      <a:srgbClr val="00ABC1"/>
    </a:custClr>
    <a:custClr name="Midnight">
      <a:srgbClr val="37464F"/>
    </a:custClr>
    <a:custClr name="Forest">
      <a:srgbClr val="40682C"/>
    </a:custClr>
    <a:custClr name="Sun">
      <a:srgbClr val="F9D452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Ocean">
      <a:srgbClr val="33727E"/>
    </a:custClr>
    <a:custClr name="Gales">
      <a:srgbClr val="33BBCD"/>
    </a:custClr>
    <a:custClr name="Dark">
      <a:srgbClr val="5F6B72"/>
    </a:custClr>
    <a:custClr name="Meadow">
      <a:srgbClr val="668656"/>
    </a:custClr>
    <a:custClr name="Light">
      <a:srgbClr val="FADD7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Wave">
      <a:srgbClr val="66959F"/>
    </a:custClr>
    <a:custClr name="Wind">
      <a:srgbClr val="66CCD9"/>
    </a:custClr>
    <a:custClr name="Twillight">
      <a:srgbClr val="869095"/>
    </a:custClr>
    <a:custClr name="Grass">
      <a:srgbClr val="8CA481"/>
    </a:custClr>
    <a:custClr name="Flare">
      <a:srgbClr val="FBE59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ide">
      <a:srgbClr val="99B8BE"/>
    </a:custClr>
    <a:custClr name="Breeze">
      <a:srgbClr val="99DDE6"/>
    </a:custClr>
    <a:custClr name="Fog">
      <a:srgbClr val="AEB5B8"/>
    </a:custClr>
    <a:custClr name="Leaf">
      <a:srgbClr val="B2C2AB"/>
    </a:custClr>
    <a:custClr name="Glow">
      <a:srgbClr val="FCEEB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Shore">
      <a:srgbClr val="CCDBDF"/>
    </a:custClr>
    <a:custClr name="Still">
      <a:srgbClr val="CCEEF2"/>
    </a:custClr>
    <a:custClr name="Mist">
      <a:srgbClr val="D6DADB"/>
    </a:custClr>
    <a:custClr name="Moss">
      <a:srgbClr val="D8E0D4"/>
    </a:custClr>
    <a:custClr name="Pale">
      <a:srgbClr val="FDF6DC"/>
    </a:custClr>
  </a:custClrLst>
  <a:extLst>
    <a:ext uri="{05A4C25C-085E-4340-85A3-A5531E510DB2}">
      <thm15:themeFamily xmlns:thm15="http://schemas.microsoft.com/office/thememl/2012/main" name="PowerPoint Template  -  Skrivebeskyttet" id="{C4A2C117-AD2E-4A57-9290-D68AE311C492}" vid="{2BC03966-D9B2-4491-9239-565DE1985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243B66-F975-4DC7-AE2B-D4CEA58BC9C5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7E61FA0F7FF43A4EAD76590301DAB" ma:contentTypeVersion="2" ma:contentTypeDescription="Create a new document." ma:contentTypeScope="" ma:versionID="206f04fa9bbd8a804f06b503fbebbee7">
  <xsd:schema xmlns:xsd="http://www.w3.org/2001/XMLSchema" xmlns:xs="http://www.w3.org/2001/XMLSchema" xmlns:p="http://schemas.microsoft.com/office/2006/metadata/properties" xmlns:ns2="87d79efc-3261-457e-86ce-d9aef3110bba" targetNamespace="http://schemas.microsoft.com/office/2006/metadata/properties" ma:root="true" ma:fieldsID="c88f3a735c32ec2e7c1469dc4cc9187b" ns2:_="">
    <xsd:import namespace="87d79efc-3261-457e-86ce-d9aef3110b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79efc-3261-457e-86ce-d9aef3110b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7AC77A-2851-4B53-8571-9B4398C8F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59F042-52D3-421A-9F7B-003FB13D78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79efc-3261-457e-86ce-d9aef3110b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54968D-4FB1-4A7D-BC74-4C0C4E4FBF0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6ded01-cbe2-41bd-8b4e-0582f11f6408"/>
    <ds:schemaRef ds:uri="http://schemas.microsoft.com/office/2006/documentManagement/types"/>
    <ds:schemaRef ds:uri="http://schemas.microsoft.com/office/2006/metadata/properties"/>
    <ds:schemaRef ds:uri="e027a089-7aad-4ff6-8c9c-5c9bdfae8fd9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SYS PPT template</Template>
  <TotalTime>395</TotalTime>
  <Words>921</Words>
  <Application>Microsoft Office PowerPoint</Application>
  <PresentationFormat>Widescreen</PresentationFormat>
  <Paragraphs>277</Paragraphs>
  <Slides>40</Slides>
  <Notes>36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Noto Sans</vt:lpstr>
      <vt:lpstr>Wingdings</vt:lpstr>
      <vt:lpstr>Stibo Systems Office Theme</vt:lpstr>
      <vt:lpstr>Why Python or a Brief History of Computer Languages.</vt:lpstr>
      <vt:lpstr>How Does a Programming Language Work</vt:lpstr>
      <vt:lpstr>How Does a Computer Work?</vt:lpstr>
      <vt:lpstr>PowerPoint Presentation</vt:lpstr>
      <vt:lpstr>PowerPoint Presentation</vt:lpstr>
      <vt:lpstr>The Pioneers (Pre-Vacuume Tube Age ~1800s - 1907)</vt:lpstr>
      <vt:lpstr>1804 – Joseph Marie Jacquard</vt:lpstr>
      <vt:lpstr>1883 – Ada Lovelace</vt:lpstr>
      <vt:lpstr>1886 – Boolean Logic &amp; Logic Gates</vt:lpstr>
      <vt:lpstr>REMEMBER: Computers Count in 1s and 0s AKA Binary Notation</vt:lpstr>
      <vt:lpstr>How do you represent 1 and 0 electrically?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Nand To Tetris</vt:lpstr>
      <vt:lpstr>1907 – Vacuume Tubes</vt:lpstr>
      <vt:lpstr>The Monsters (Pre-Transistor Age -1907s ~ 1950)</vt:lpstr>
      <vt:lpstr>1943 – ENIAC coding system </vt:lpstr>
      <vt:lpstr>1947 – ARC/Birkbeck Assembler</vt:lpstr>
      <vt:lpstr>1949 –  Short Code</vt:lpstr>
      <vt:lpstr>~1950 –  Transistors</vt:lpstr>
      <vt:lpstr>Higher Level Languages (1950s ~ Current)</vt:lpstr>
      <vt:lpstr>1954 –  Fortran </vt:lpstr>
      <vt:lpstr>Female Punch Card Operatives</vt:lpstr>
      <vt:lpstr>1958 –  Lisp  </vt:lpstr>
      <vt:lpstr>1959 –  COBOL </vt:lpstr>
      <vt:lpstr>1964 –  BASIC   </vt:lpstr>
      <vt:lpstr>1972 –  C   </vt:lpstr>
      <vt:lpstr>1983 –  C++   </vt:lpstr>
      <vt:lpstr>1991 –  Python   </vt:lpstr>
      <vt:lpstr>And Many More</vt:lpstr>
      <vt:lpstr>So which language is the best?</vt:lpstr>
      <vt:lpstr>What’s next?</vt:lpstr>
      <vt:lpstr>Lesson 2</vt:lpstr>
      <vt:lpstr>How I am envisioning this… for now </vt:lpstr>
      <vt:lpstr>How I am envisioning this… for now </vt:lpstr>
      <vt:lpstr>PowerPoint Presentation</vt:lpstr>
    </vt:vector>
  </TitlesOfParts>
  <Company>Stibo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Programming &amp; What do I even do?</dc:title>
  <dc:creator>Konstantin Petrov Ivanov</dc:creator>
  <cp:lastModifiedBy>Konstantin Petrov Ivanov</cp:lastModifiedBy>
  <cp:revision>50</cp:revision>
  <dcterms:created xsi:type="dcterms:W3CDTF">2022-11-09T14:32:01Z</dcterms:created>
  <dcterms:modified xsi:type="dcterms:W3CDTF">2022-11-11T09:21:19Z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Owner">
    <vt:lpwstr>169;#Marketing|46706ba1-e0f8-49fe-bfe9-11135760ae2b</vt:lpwstr>
  </property>
  <property fmtid="{D5CDD505-2E9C-101B-9397-08002B2CF9AE}" pid="3" name="Content Language">
    <vt:lpwstr>2;#English (U.S.)|a267aa71-9465-4f4b-8abd-9bfd2424bbbf</vt:lpwstr>
  </property>
  <property fmtid="{D5CDD505-2E9C-101B-9397-08002B2CF9AE}" pid="4" name="h5d58fbd8cc24ec392b6d188d8d37570">
    <vt:lpwstr/>
  </property>
  <property fmtid="{D5CDD505-2E9C-101B-9397-08002B2CF9AE}" pid="5" name="New Market Topic">
    <vt:lpwstr/>
  </property>
  <property fmtid="{D5CDD505-2E9C-101B-9397-08002B2CF9AE}" pid="6" name="Marketing Document Type">
    <vt:lpwstr>583;#Corporate Template|f8dc9b86-b70d-453d-a1ce-ad16f073b569</vt:lpwstr>
  </property>
  <property fmtid="{D5CDD505-2E9C-101B-9397-08002B2CF9AE}" pid="7" name="ContentTypeId">
    <vt:lpwstr>0x01010085D7E61FA0F7FF43A4EAD76590301DAB</vt:lpwstr>
  </property>
  <property fmtid="{D5CDD505-2E9C-101B-9397-08002B2CF9AE}" pid="8" name="Marketing Topic">
    <vt:lpwstr>171;#Corporate Marketing/Branding Material|882a1a4d-e19d-411c-b2e3-d4003e262c0d</vt:lpwstr>
  </property>
  <property fmtid="{D5CDD505-2E9C-101B-9397-08002B2CF9AE}" pid="9" name="STEP Domain">
    <vt:lpwstr/>
  </property>
  <property fmtid="{D5CDD505-2E9C-101B-9397-08002B2CF9AE}" pid="10" name="_dlc_DocIdItemGuid">
    <vt:lpwstr>77567617-eeeb-4dfe-bda5-2089b2252093</vt:lpwstr>
  </property>
  <property fmtid="{D5CDD505-2E9C-101B-9397-08002B2CF9AE}" pid="11" name="Product Area Module">
    <vt:lpwstr/>
  </property>
  <property fmtid="{D5CDD505-2E9C-101B-9397-08002B2CF9AE}" pid="12" name="Marketing Industry (Simple)">
    <vt:lpwstr/>
  </property>
  <property fmtid="{D5CDD505-2E9C-101B-9397-08002B2CF9AE}" pid="13" name="Can be shared with">
    <vt:lpwstr>126;#Customer|517929ff-2e2f-4e6d-b5c2-648e981ff72c;#148;#Partner|82a771a4-3123-49ec-9b2b-8fb52f180cf7;#168;#Stibo Systems|6cc96a09-da86-4d84-8d6f-89cf9fe2305d;#572;#Prospect|d26659dc-f61b-4f26-8645-16f018f44725</vt:lpwstr>
  </property>
  <property fmtid="{D5CDD505-2E9C-101B-9397-08002B2CF9AE}" pid="14" name="Product Area">
    <vt:lpwstr/>
  </property>
  <property fmtid="{D5CDD505-2E9C-101B-9397-08002B2CF9AE}" pid="15" name="Confidentiality Level">
    <vt:lpwstr>99;#Public|8c5c52f7-1e41-41c6-b238-a60cd4050454</vt:lpwstr>
  </property>
  <property fmtid="{D5CDD505-2E9C-101B-9397-08002B2CF9AE}" pid="16" name="Order">
    <vt:r8>265100</vt:r8>
  </property>
  <property fmtid="{D5CDD505-2E9C-101B-9397-08002B2CF9AE}" pid="17" name="j169d80be60d4af0b449bcf355125024">
    <vt:lpwstr>Customer|517929ff-2e2f-4e6d-b5c2-648e981ff72c;Partner|82a771a4-3123-49ec-9b2b-8fb52f180cf7;Stibo Systems|6cc96a09-da86-4d84-8d6f-89cf9fe2305d;Prospect|d26659dc-f61b-4f26-8645-16f018f44725</vt:lpwstr>
  </property>
  <property fmtid="{D5CDD505-2E9C-101B-9397-08002B2CF9AE}" pid="18" name="Archived">
    <vt:bool>false</vt:bool>
  </property>
  <property fmtid="{D5CDD505-2E9C-101B-9397-08002B2CF9AE}" pid="19" name="xd_Signature">
    <vt:bool>false</vt:bool>
  </property>
  <property fmtid="{D5CDD505-2E9C-101B-9397-08002B2CF9AE}" pid="20" name="pd16406597d548b187644e1c9042322e">
    <vt:lpwstr>Corporate Template|f8dc9b86-b70d-453d-a1ce-ad16f073b569</vt:lpwstr>
  </property>
  <property fmtid="{D5CDD505-2E9C-101B-9397-08002B2CF9AE}" pid="21" name="of07ee5d9d0043f993d3b68bc0d1e0ad">
    <vt:lpwstr>Marketing|46706ba1-e0f8-49fe-bfe9-11135760ae2b</vt:lpwstr>
  </property>
  <property fmtid="{D5CDD505-2E9C-101B-9397-08002B2CF9AE}" pid="22" name="xd_ProgID">
    <vt:lpwstr/>
  </property>
  <property fmtid="{D5CDD505-2E9C-101B-9397-08002B2CF9AE}" pid="23" name="h1df1e12fb3046ea9288c57de910d0b7">
    <vt:lpwstr>Corporate Marketing/Branding Material|882a1a4d-e19d-411c-b2e3-d4003e262c0d</vt:lpwstr>
  </property>
  <property fmtid="{D5CDD505-2E9C-101B-9397-08002B2CF9AE}" pid="24" name="o2e5c559e9c44d98a36a6202d94a2827">
    <vt:lpwstr>Public|8c5c52f7-1e41-41c6-b238-a60cd4050454</vt:lpwstr>
  </property>
  <property fmtid="{D5CDD505-2E9C-101B-9397-08002B2CF9AE}" pid="25" name="n73d999c002f496a98dfc7273671f795">
    <vt:lpwstr>English (U.S.)|a267aa71-9465-4f4b-8abd-9bfd2424bbbf</vt:lpwstr>
  </property>
  <property fmtid="{D5CDD505-2E9C-101B-9397-08002B2CF9AE}" pid="26" name="ComplianceAssetId">
    <vt:lpwstr/>
  </property>
  <property fmtid="{D5CDD505-2E9C-101B-9397-08002B2CF9AE}" pid="27" name="TemplateUrl">
    <vt:lpwstr/>
  </property>
  <property fmtid="{D5CDD505-2E9C-101B-9397-08002B2CF9AE}" pid="28" name="_dlc_DocId">
    <vt:lpwstr>SYSSC1-1172168766-32</vt:lpwstr>
  </property>
  <property fmtid="{D5CDD505-2E9C-101B-9397-08002B2CF9AE}" pid="29" name="_ExtendedDescription">
    <vt:lpwstr/>
  </property>
  <property fmtid="{D5CDD505-2E9C-101B-9397-08002B2CF9AE}" pid="30" name="_dlc_DocIdPersistId">
    <vt:bool>false</vt:bool>
  </property>
  <property fmtid="{D5CDD505-2E9C-101B-9397-08002B2CF9AE}" pid="31" name="_dlc_DocIdUrl">
    <vt:lpwstr>https://stibo.sharepoint.com/sites/SYS-SC1/ProductStrategy/_layouts/15/DocIdRedir.aspx?ID=SYSSC1-1172168766-32, SYSSC1-1172168766-32</vt:lpwstr>
  </property>
</Properties>
</file>